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sldIdLst>
    <p:sldId id="263" r:id="rId4"/>
    <p:sldId id="275" r:id="rId5"/>
    <p:sldId id="276" r:id="rId6"/>
    <p:sldId id="277" r:id="rId7"/>
    <p:sldId id="264" r:id="rId8"/>
    <p:sldId id="265" r:id="rId9"/>
    <p:sldId id="274" r:id="rId10"/>
    <p:sldId id="266" r:id="rId11"/>
    <p:sldId id="268" r:id="rId12"/>
    <p:sldId id="269" r:id="rId13"/>
    <p:sldId id="267"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58" autoAdjust="0"/>
  </p:normalViewPr>
  <p:slideViewPr>
    <p:cSldViewPr showGuides="1">
      <p:cViewPr varScale="1">
        <p:scale>
          <a:sx n="78" d="100"/>
          <a:sy n="78" d="100"/>
        </p:scale>
        <p:origin x="185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tx1">
                    <a:lumMod val="65000"/>
                    <a:lumOff val="35000"/>
                  </a:schemeClr>
                </a:solidFill>
                <a:latin typeface="+mj-lt"/>
              </a:defRPr>
            </a:lvl1pPr>
          </a:lstStyle>
          <a:p>
            <a:pPr lvl="0"/>
            <a:r>
              <a:rPr lang="it-IT" dirty="0"/>
              <a:t>Fare clic per inserire 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tx1">
                    <a:lumMod val="65000"/>
                    <a:lumOff val="35000"/>
                  </a:schemeClr>
                </a:solidFill>
                <a:latin typeface="+mj-lt"/>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tx1">
                    <a:lumMod val="65000"/>
                    <a:lumOff val="35000"/>
                  </a:schemeClr>
                </a:solidFill>
                <a:latin typeface="+mj-lt"/>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alibri" panose="020F0502020204030204" pitchFamily="34" charset="0"/>
                <a:cs typeface="Calibri" panose="020F050202020403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672110"/>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alibri" panose="020F0502020204030204" pitchFamily="34" charset="0"/>
                <a:cs typeface="Calibri" panose="020F050202020403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alibri" panose="020F0502020204030204" pitchFamily="34" charset="0"/>
                <a:cs typeface="Calibri" panose="020F050202020403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320381"/>
          </a:xfrm>
          <a:prstGeom prst="rect">
            <a:avLst/>
          </a:prstGeom>
        </p:spPr>
        <p:txBody>
          <a:bodyPr/>
          <a:lstStyle>
            <a:lvl1pPr marL="0" indent="0">
              <a:buFont typeface="Arial" panose="020B0604020202020204" pitchFamily="34" charset="0"/>
              <a:buNone/>
              <a:defRPr sz="1800" baseline="0">
                <a:latin typeface="+mn-lt"/>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2879948"/>
          </a:xfrm>
          <a:prstGeom prst="rect">
            <a:avLst/>
          </a:prstGeom>
        </p:spPr>
        <p:txBody>
          <a:bodyPr/>
          <a:lstStyle>
            <a:lvl1pPr marL="0" indent="0">
              <a:buNone/>
              <a:defRPr sz="1800" baseline="0">
                <a:latin typeface="+mn-lt"/>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mn-lt"/>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9"/>
            <a:ext cx="6842125" cy="3960440"/>
          </a:xfrm>
          <a:prstGeom prst="rect">
            <a:avLst/>
          </a:prstGeom>
        </p:spPr>
        <p:txBody>
          <a:bodyPr/>
          <a:lstStyle>
            <a:lvl1pPr marL="0" indent="0">
              <a:buNone/>
              <a:defRPr sz="1800">
                <a:latin typeface="+mn-lt"/>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tx1">
                    <a:lumMod val="65000"/>
                    <a:lumOff val="35000"/>
                  </a:schemeClr>
                </a:solidFill>
                <a:latin typeface="+mn-lt"/>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tx1">
                    <a:lumMod val="65000"/>
                    <a:lumOff val="35000"/>
                  </a:schemeClr>
                </a:solidFill>
                <a:latin typeface="+mn-lt"/>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tx1">
                    <a:lumMod val="65000"/>
                    <a:lumOff val="35000"/>
                  </a:schemeClr>
                </a:solidFill>
                <a:latin typeface="+mn-lt"/>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Connettore 1 11"/>
          <p:cNvCxnSpPr/>
          <p:nvPr userDrawn="1"/>
        </p:nvCxnSpPr>
        <p:spPr>
          <a:xfrm>
            <a:off x="3275856" y="188640"/>
            <a:ext cx="0" cy="64087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20782158-7AF3-42B8-A95E-9AE7AC80BF46}"/>
              </a:ext>
            </a:extLst>
          </p:cNvPr>
          <p:cNvPicPr>
            <a:picLocks noChangeAspect="1"/>
          </p:cNvPicPr>
          <p:nvPr userDrawn="1"/>
        </p:nvPicPr>
        <p:blipFill>
          <a:blip r:embed="rId3"/>
          <a:stretch>
            <a:fillRect/>
          </a:stretch>
        </p:blipFill>
        <p:spPr>
          <a:xfrm>
            <a:off x="539552" y="2276872"/>
            <a:ext cx="2162090" cy="1599304"/>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7DC112-7FE1-4949-997D-1BCC7F8E4CCE}"/>
              </a:ext>
            </a:extLst>
          </p:cNvPr>
          <p:cNvSpPr txBox="1"/>
          <p:nvPr userDrawn="1"/>
        </p:nvSpPr>
        <p:spPr>
          <a:xfrm>
            <a:off x="179512" y="6525019"/>
            <a:ext cx="792088" cy="276999"/>
          </a:xfrm>
          <a:prstGeom prst="rect">
            <a:avLst/>
          </a:prstGeom>
          <a:noFill/>
        </p:spPr>
        <p:txBody>
          <a:bodyPr wrap="square" rtlCol="0">
            <a:spAutoFit/>
          </a:bodyPr>
          <a:lstStyle/>
          <a:p>
            <a:fld id="{723C9881-DC19-44C1-8307-96C20AE8129F}" type="slidenum">
              <a:rPr lang="it-IT" sz="1200" smtClean="0"/>
              <a:t>‹N›</a:t>
            </a:fld>
            <a:endParaRPr lang="it-IT" sz="1200" dirty="0"/>
          </a:p>
        </p:txBody>
      </p:sp>
      <p:pic>
        <p:nvPicPr>
          <p:cNvPr id="4" name="Immagine 3">
            <a:extLst>
              <a:ext uri="{FF2B5EF4-FFF2-40B4-BE49-F238E27FC236}">
                <a16:creationId xmlns:a16="http://schemas.microsoft.com/office/drawing/2014/main" id="{F1F0A139-8303-4E02-94E1-3E5DCC6D7BF9}"/>
              </a:ext>
            </a:extLst>
          </p:cNvPr>
          <p:cNvPicPr>
            <a:picLocks noChangeAspect="1"/>
          </p:cNvPicPr>
          <p:nvPr userDrawn="1"/>
        </p:nvPicPr>
        <p:blipFill>
          <a:blip r:embed="rId6"/>
          <a:stretch>
            <a:fillRect/>
          </a:stretch>
        </p:blipFill>
        <p:spPr>
          <a:xfrm>
            <a:off x="7884368" y="5864550"/>
            <a:ext cx="1080120" cy="798968"/>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tx1">
                    <a:lumMod val="65000"/>
                    <a:lumOff val="35000"/>
                  </a:schemeClr>
                </a:solidFill>
              </a:rPr>
              <a:t>www.unibo.it</a:t>
            </a:r>
          </a:p>
        </p:txBody>
      </p:sp>
      <p:pic>
        <p:nvPicPr>
          <p:cNvPr id="4" name="Immagine 3">
            <a:extLst>
              <a:ext uri="{FF2B5EF4-FFF2-40B4-BE49-F238E27FC236}">
                <a16:creationId xmlns:a16="http://schemas.microsoft.com/office/drawing/2014/main" id="{25A095BB-9E14-41BA-8B39-32305A46099F}"/>
              </a:ext>
            </a:extLst>
          </p:cNvPr>
          <p:cNvPicPr>
            <a:picLocks noChangeAspect="1"/>
          </p:cNvPicPr>
          <p:nvPr userDrawn="1"/>
        </p:nvPicPr>
        <p:blipFill>
          <a:blip r:embed="rId3"/>
          <a:stretch>
            <a:fillRect/>
          </a:stretch>
        </p:blipFill>
        <p:spPr>
          <a:xfrm>
            <a:off x="3671842" y="620688"/>
            <a:ext cx="1800316" cy="1331699"/>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Scuola di Specializzazione in CHIRURGIA TORACICA</a:t>
            </a:r>
          </a:p>
          <a:p>
            <a:endParaRPr lang="it-IT" dirty="0"/>
          </a:p>
        </p:txBody>
      </p:sp>
      <p:sp>
        <p:nvSpPr>
          <p:cNvPr id="3" name="Segnaposto testo 2"/>
          <p:cNvSpPr>
            <a:spLocks noGrp="1"/>
          </p:cNvSpPr>
          <p:nvPr>
            <p:ph type="body" sz="quarter" idx="11"/>
          </p:nvPr>
        </p:nvSpPr>
        <p:spPr/>
        <p:txBody>
          <a:bodyPr/>
          <a:lstStyle/>
          <a:p>
            <a:r>
              <a:rPr lang="it-IT" dirty="0"/>
              <a:t>Direttore: Prof. Niccolò Daddi</a:t>
            </a:r>
          </a:p>
          <a:p>
            <a:endParaRPr lang="it-IT" dirty="0"/>
          </a:p>
        </p:txBody>
      </p:sp>
      <p:sp>
        <p:nvSpPr>
          <p:cNvPr id="4" name="Segnaposto testo 3"/>
          <p:cNvSpPr>
            <a:spLocks noGrp="1"/>
          </p:cNvSpPr>
          <p:nvPr>
            <p:ph type="body" sz="quarter" idx="12"/>
          </p:nvPr>
        </p:nvSpPr>
        <p:spPr/>
        <p:txBody>
          <a:bodyPr/>
          <a:lstStyle/>
          <a:p>
            <a:r>
              <a:rPr lang="it-IT" dirty="0"/>
              <a:t>Policlinico IRCCS </a:t>
            </a:r>
            <a:r>
              <a:rPr lang="it-IT" dirty="0" err="1"/>
              <a:t>S.Orsola</a:t>
            </a:r>
            <a:r>
              <a:rPr lang="it-IT" dirty="0"/>
              <a:t> – Ospedale Maggiore di Bologna. Alma Mater </a:t>
            </a:r>
            <a:r>
              <a:rPr lang="it-IT" dirty="0" err="1"/>
              <a:t>Studiorum</a:t>
            </a:r>
            <a:r>
              <a:rPr lang="it-IT" dirty="0"/>
              <a:t> di Bologna</a:t>
            </a:r>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871C53B-A856-5B75-AE47-4E583D441526}"/>
              </a:ext>
            </a:extLst>
          </p:cNvPr>
          <p:cNvSpPr>
            <a:spLocks noGrp="1"/>
          </p:cNvSpPr>
          <p:nvPr>
            <p:ph type="body" sz="quarter" idx="10"/>
          </p:nvPr>
        </p:nvSpPr>
        <p:spPr/>
        <p:txBody>
          <a:bodyPr/>
          <a:lstStyle/>
          <a:p>
            <a:pPr algn="ctr"/>
            <a:r>
              <a:rPr lang="it-IT" dirty="0"/>
              <a:t>Tirocinio </a:t>
            </a:r>
          </a:p>
        </p:txBody>
      </p:sp>
      <p:sp>
        <p:nvSpPr>
          <p:cNvPr id="3" name="Segnaposto testo 2">
            <a:extLst>
              <a:ext uri="{FF2B5EF4-FFF2-40B4-BE49-F238E27FC236}">
                <a16:creationId xmlns:a16="http://schemas.microsoft.com/office/drawing/2014/main" id="{DCB5240C-6677-421F-6D0F-53FA6070DB8E}"/>
              </a:ext>
            </a:extLst>
          </p:cNvPr>
          <p:cNvSpPr>
            <a:spLocks noGrp="1"/>
          </p:cNvSpPr>
          <p:nvPr>
            <p:ph type="body" sz="quarter" idx="11"/>
          </p:nvPr>
        </p:nvSpPr>
        <p:spPr/>
        <p:txBody>
          <a:bodyPr/>
          <a:lstStyle/>
          <a:p>
            <a:endParaRPr lang="it-IT" dirty="0"/>
          </a:p>
          <a:p>
            <a:pPr marL="285750" indent="-285750">
              <a:buFont typeface="Arial" panose="020B0604020202020204" pitchFamily="34" charset="0"/>
              <a:buChar char="•"/>
            </a:pPr>
            <a:r>
              <a:rPr lang="it-IT" dirty="0"/>
              <a:t>Corsi su utilizzo di strumentazioni (ecografia) per la diagnostica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Simulatori (dry lab)</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err="1"/>
              <a:t>Cadaver</a:t>
            </a:r>
            <a:r>
              <a:rPr lang="it-IT" dirty="0"/>
              <a:t> Lab</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Apprendimento di metodiche di studio avanzate: modelli predittivi, intelligenza artificiale e programmi per studio anatomico con modelli tridimensionali, etc.</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Attività professionalizzanti nella rete in base necessità ed esigenze del singolo medico in formazione specialistica (possibilità di farlo anche in strutture estere – 18 mesi)</a:t>
            </a:r>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51078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Prof. Niccolò Daddi MD PhD FCCP</a:t>
            </a:r>
          </a:p>
        </p:txBody>
      </p:sp>
      <p:sp>
        <p:nvSpPr>
          <p:cNvPr id="3" name="Segnaposto testo 2"/>
          <p:cNvSpPr>
            <a:spLocks noGrp="1"/>
          </p:cNvSpPr>
          <p:nvPr>
            <p:ph type="body" sz="quarter" idx="11"/>
          </p:nvPr>
        </p:nvSpPr>
        <p:spPr/>
        <p:txBody>
          <a:bodyPr/>
          <a:lstStyle/>
          <a:p>
            <a:r>
              <a:rPr lang="it-IT" dirty="0"/>
              <a:t>Dipartimento in Scienze Medico Chirurgiche (DIMEC)</a:t>
            </a:r>
          </a:p>
        </p:txBody>
      </p:sp>
      <p:sp>
        <p:nvSpPr>
          <p:cNvPr id="4" name="Segnaposto testo 3"/>
          <p:cNvSpPr>
            <a:spLocks noGrp="1"/>
          </p:cNvSpPr>
          <p:nvPr>
            <p:ph type="body" sz="quarter" idx="12"/>
          </p:nvPr>
        </p:nvSpPr>
        <p:spPr/>
        <p:txBody>
          <a:bodyPr/>
          <a:lstStyle/>
          <a:p>
            <a:r>
              <a:rPr lang="it-IT" dirty="0" err="1"/>
              <a:t>niccolo.daddi@unibo.it</a:t>
            </a:r>
            <a:endParaRPr lang="it-IT" dirty="0"/>
          </a:p>
        </p:txBody>
      </p:sp>
    </p:spTree>
    <p:extLst>
      <p:ext uri="{BB962C8B-B14F-4D97-AF65-F5344CB8AC3E}">
        <p14:creationId xmlns:p14="http://schemas.microsoft.com/office/powerpoint/2010/main" val="225496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9BCA6-1563-25CC-5E79-6F11495E6426}"/>
              </a:ext>
            </a:extLst>
          </p:cNvPr>
          <p:cNvSpPr>
            <a:spLocks noGrp="1"/>
          </p:cNvSpPr>
          <p:nvPr>
            <p:ph type="body" sz="quarter" idx="10"/>
          </p:nvPr>
        </p:nvSpPr>
        <p:spPr>
          <a:xfrm>
            <a:off x="1521915" y="109837"/>
            <a:ext cx="8424862" cy="648071"/>
          </a:xfrm>
        </p:spPr>
        <p:txBody>
          <a:bodyPr/>
          <a:lstStyle/>
          <a:p>
            <a:r>
              <a:rPr lang="en-IT" dirty="0"/>
              <a:t>PERCHE’ FARE IL CHIRURGO TORACICO?</a:t>
            </a:r>
          </a:p>
        </p:txBody>
      </p:sp>
      <p:sp>
        <p:nvSpPr>
          <p:cNvPr id="4" name="Oval 3">
            <a:extLst>
              <a:ext uri="{FF2B5EF4-FFF2-40B4-BE49-F238E27FC236}">
                <a16:creationId xmlns:a16="http://schemas.microsoft.com/office/drawing/2014/main" id="{D51D2DA6-DE7A-89BC-4980-84DC4C5DFE31}"/>
              </a:ext>
            </a:extLst>
          </p:cNvPr>
          <p:cNvSpPr/>
          <p:nvPr/>
        </p:nvSpPr>
        <p:spPr>
          <a:xfrm>
            <a:off x="4080432" y="3235041"/>
            <a:ext cx="3600400" cy="345638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5" name="TextBox 4">
            <a:extLst>
              <a:ext uri="{FF2B5EF4-FFF2-40B4-BE49-F238E27FC236}">
                <a16:creationId xmlns:a16="http://schemas.microsoft.com/office/drawing/2014/main" id="{033F2BA9-CCC1-0F63-F0E1-F6E0AF1831C0}"/>
              </a:ext>
            </a:extLst>
          </p:cNvPr>
          <p:cNvSpPr txBox="1"/>
          <p:nvPr/>
        </p:nvSpPr>
        <p:spPr>
          <a:xfrm>
            <a:off x="5590898" y="5188550"/>
            <a:ext cx="1850635" cy="369332"/>
          </a:xfrm>
          <a:prstGeom prst="rect">
            <a:avLst/>
          </a:prstGeom>
          <a:noFill/>
        </p:spPr>
        <p:txBody>
          <a:bodyPr wrap="none" rtlCol="0">
            <a:spAutoFit/>
          </a:bodyPr>
          <a:lstStyle/>
          <a:p>
            <a:r>
              <a:rPr lang="en-IT" dirty="0">
                <a:solidFill>
                  <a:schemeClr val="bg1"/>
                </a:solidFill>
              </a:rPr>
              <a:t>TRAUMATOLOGIA</a:t>
            </a:r>
          </a:p>
        </p:txBody>
      </p:sp>
      <p:sp>
        <p:nvSpPr>
          <p:cNvPr id="6" name="Oval 5">
            <a:extLst>
              <a:ext uri="{FF2B5EF4-FFF2-40B4-BE49-F238E27FC236}">
                <a16:creationId xmlns:a16="http://schemas.microsoft.com/office/drawing/2014/main" id="{D369F495-FA98-27F4-59EC-36472C25DEAE}"/>
              </a:ext>
            </a:extLst>
          </p:cNvPr>
          <p:cNvSpPr/>
          <p:nvPr/>
        </p:nvSpPr>
        <p:spPr>
          <a:xfrm>
            <a:off x="1192166" y="3291779"/>
            <a:ext cx="3600400" cy="3456384"/>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7" name="TextBox 6">
            <a:extLst>
              <a:ext uri="{FF2B5EF4-FFF2-40B4-BE49-F238E27FC236}">
                <a16:creationId xmlns:a16="http://schemas.microsoft.com/office/drawing/2014/main" id="{9B5E0646-3A10-6A06-2D4D-C4EF03CE7680}"/>
              </a:ext>
            </a:extLst>
          </p:cNvPr>
          <p:cNvSpPr txBox="1"/>
          <p:nvPr/>
        </p:nvSpPr>
        <p:spPr>
          <a:xfrm>
            <a:off x="1756531" y="5189640"/>
            <a:ext cx="2124171" cy="369332"/>
          </a:xfrm>
          <a:prstGeom prst="rect">
            <a:avLst/>
          </a:prstGeom>
          <a:noFill/>
        </p:spPr>
        <p:txBody>
          <a:bodyPr wrap="none" rtlCol="0">
            <a:spAutoFit/>
          </a:bodyPr>
          <a:lstStyle/>
          <a:p>
            <a:r>
              <a:rPr lang="en-IT" dirty="0">
                <a:solidFill>
                  <a:schemeClr val="bg1"/>
                </a:solidFill>
              </a:rPr>
              <a:t>PATOLOGIE BENIGNE</a:t>
            </a:r>
          </a:p>
        </p:txBody>
      </p:sp>
      <p:sp>
        <p:nvSpPr>
          <p:cNvPr id="8" name="Oval 7">
            <a:extLst>
              <a:ext uri="{FF2B5EF4-FFF2-40B4-BE49-F238E27FC236}">
                <a16:creationId xmlns:a16="http://schemas.microsoft.com/office/drawing/2014/main" id="{135C97D9-5348-A084-00C9-6FA16BC272A9}"/>
              </a:ext>
            </a:extLst>
          </p:cNvPr>
          <p:cNvSpPr/>
          <p:nvPr/>
        </p:nvSpPr>
        <p:spPr>
          <a:xfrm>
            <a:off x="2483768" y="1326285"/>
            <a:ext cx="3600400" cy="3456384"/>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 name="TextBox 8">
            <a:extLst>
              <a:ext uri="{FF2B5EF4-FFF2-40B4-BE49-F238E27FC236}">
                <a16:creationId xmlns:a16="http://schemas.microsoft.com/office/drawing/2014/main" id="{14A2A4FF-76F6-4F93-A3BF-31EFF2211474}"/>
              </a:ext>
            </a:extLst>
          </p:cNvPr>
          <p:cNvSpPr txBox="1"/>
          <p:nvPr/>
        </p:nvSpPr>
        <p:spPr>
          <a:xfrm>
            <a:off x="3291924" y="2914651"/>
            <a:ext cx="2165849" cy="369332"/>
          </a:xfrm>
          <a:prstGeom prst="rect">
            <a:avLst/>
          </a:prstGeom>
          <a:noFill/>
        </p:spPr>
        <p:txBody>
          <a:bodyPr wrap="none" rtlCol="0">
            <a:spAutoFit/>
          </a:bodyPr>
          <a:lstStyle/>
          <a:p>
            <a:r>
              <a:rPr lang="en-IT" dirty="0">
                <a:solidFill>
                  <a:schemeClr val="bg1"/>
                </a:solidFill>
              </a:rPr>
              <a:t>PATOLOGIE MALIGNE</a:t>
            </a:r>
          </a:p>
        </p:txBody>
      </p:sp>
      <p:sp>
        <p:nvSpPr>
          <p:cNvPr id="10" name="TextBox 9">
            <a:extLst>
              <a:ext uri="{FF2B5EF4-FFF2-40B4-BE49-F238E27FC236}">
                <a16:creationId xmlns:a16="http://schemas.microsoft.com/office/drawing/2014/main" id="{9FF04935-EFCD-C037-FA34-C3AEDA9D288B}"/>
              </a:ext>
            </a:extLst>
          </p:cNvPr>
          <p:cNvSpPr txBox="1"/>
          <p:nvPr/>
        </p:nvSpPr>
        <p:spPr>
          <a:xfrm>
            <a:off x="332871" y="908023"/>
            <a:ext cx="3547831" cy="369332"/>
          </a:xfrm>
          <a:prstGeom prst="rect">
            <a:avLst/>
          </a:prstGeom>
          <a:noFill/>
        </p:spPr>
        <p:txBody>
          <a:bodyPr wrap="none" rtlCol="0">
            <a:spAutoFit/>
          </a:bodyPr>
          <a:lstStyle/>
          <a:p>
            <a:r>
              <a:rPr lang="en-US" b="1" dirty="0" err="1"/>
              <a:t>Trattamento</a:t>
            </a:r>
            <a:r>
              <a:rPr lang="en-US" b="1" dirty="0"/>
              <a:t> di </a:t>
            </a:r>
            <a:r>
              <a:rPr lang="en-US" b="1" dirty="0" err="1"/>
              <a:t>patologie</a:t>
            </a:r>
            <a:r>
              <a:rPr lang="en-US" b="1" dirty="0"/>
              <a:t> </a:t>
            </a:r>
            <a:r>
              <a:rPr lang="en-US" b="1" dirty="0" err="1"/>
              <a:t>toraciche</a:t>
            </a:r>
            <a:r>
              <a:rPr lang="en-US" b="1" dirty="0"/>
              <a:t>:</a:t>
            </a:r>
            <a:endParaRPr lang="en-IT" dirty="0"/>
          </a:p>
        </p:txBody>
      </p:sp>
      <p:pic>
        <p:nvPicPr>
          <p:cNvPr id="12" name="Picture 11" descr="A person with a human body&#10;&#10;AI-generated content may be incorrect.">
            <a:extLst>
              <a:ext uri="{FF2B5EF4-FFF2-40B4-BE49-F238E27FC236}">
                <a16:creationId xmlns:a16="http://schemas.microsoft.com/office/drawing/2014/main" id="{0A9480AF-5D62-9309-6243-15C9437BBAC9}"/>
              </a:ext>
            </a:extLst>
          </p:cNvPr>
          <p:cNvPicPr>
            <a:picLocks noChangeAspect="1"/>
          </p:cNvPicPr>
          <p:nvPr/>
        </p:nvPicPr>
        <p:blipFill>
          <a:blip r:embed="rId2"/>
          <a:stretch>
            <a:fillRect/>
          </a:stretch>
        </p:blipFill>
        <p:spPr>
          <a:xfrm>
            <a:off x="6180028" y="722118"/>
            <a:ext cx="2884114" cy="1925201"/>
          </a:xfrm>
          <a:prstGeom prst="rect">
            <a:avLst/>
          </a:prstGeom>
        </p:spPr>
      </p:pic>
    </p:spTree>
    <p:extLst>
      <p:ext uri="{BB962C8B-B14F-4D97-AF65-F5344CB8AC3E}">
        <p14:creationId xmlns:p14="http://schemas.microsoft.com/office/powerpoint/2010/main" val="123454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BD2F5-5A7E-2CF9-E8DD-6344B556AD52}"/>
              </a:ext>
            </a:extLst>
          </p:cNvPr>
          <p:cNvSpPr>
            <a:spLocks noGrp="1"/>
          </p:cNvSpPr>
          <p:nvPr>
            <p:ph type="body" sz="quarter" idx="10"/>
          </p:nvPr>
        </p:nvSpPr>
        <p:spPr/>
        <p:txBody>
          <a:bodyPr/>
          <a:lstStyle/>
          <a:p>
            <a:r>
              <a:rPr lang="en-IT" dirty="0"/>
              <a:t>La Chirurgia Toracica inoltre è….</a:t>
            </a:r>
          </a:p>
        </p:txBody>
      </p:sp>
      <p:sp>
        <p:nvSpPr>
          <p:cNvPr id="3" name="Text Placeholder 2">
            <a:extLst>
              <a:ext uri="{FF2B5EF4-FFF2-40B4-BE49-F238E27FC236}">
                <a16:creationId xmlns:a16="http://schemas.microsoft.com/office/drawing/2014/main" id="{71140B51-384B-F08B-F8C8-481D81DF188C}"/>
              </a:ext>
            </a:extLst>
          </p:cNvPr>
          <p:cNvSpPr>
            <a:spLocks noGrp="1"/>
          </p:cNvSpPr>
          <p:nvPr>
            <p:ph type="body" sz="quarter" idx="11"/>
          </p:nvPr>
        </p:nvSpPr>
        <p:spPr/>
        <p:txBody>
          <a:bodyPr/>
          <a:lstStyle/>
          <a:p>
            <a:r>
              <a:rPr lang="en-US" b="1" dirty="0" err="1"/>
              <a:t>Interventi</a:t>
            </a:r>
            <a:r>
              <a:rPr lang="en-US" b="1" dirty="0"/>
              <a:t> </a:t>
            </a:r>
            <a:r>
              <a:rPr lang="en-US" b="1" dirty="0" err="1"/>
              <a:t>chirurgici</a:t>
            </a:r>
            <a:r>
              <a:rPr lang="en-US" b="1" dirty="0"/>
              <a:t> </a:t>
            </a:r>
            <a:r>
              <a:rPr lang="en-US" b="1" dirty="0" err="1"/>
              <a:t>avanzati</a:t>
            </a:r>
            <a:r>
              <a:rPr lang="en-US" b="1" dirty="0"/>
              <a:t>:</a:t>
            </a:r>
            <a:endParaRPr lang="en-US" dirty="0"/>
          </a:p>
          <a:p>
            <a:pPr fontAlgn="ctr"/>
            <a:r>
              <a:rPr lang="en-US" dirty="0" err="1"/>
              <a:t>Tecniche</a:t>
            </a:r>
            <a:r>
              <a:rPr lang="en-US" dirty="0"/>
              <a:t> </a:t>
            </a:r>
            <a:r>
              <a:rPr lang="en-US" dirty="0" err="1"/>
              <a:t>chirurgiche</a:t>
            </a:r>
            <a:r>
              <a:rPr lang="en-US" dirty="0"/>
              <a:t> </a:t>
            </a:r>
            <a:r>
              <a:rPr lang="en-US" dirty="0" err="1"/>
              <a:t>avanzate</a:t>
            </a:r>
            <a:r>
              <a:rPr lang="en-US" dirty="0"/>
              <a:t> per </a:t>
            </a:r>
            <a:r>
              <a:rPr lang="en-US" dirty="0" err="1"/>
              <a:t>diagnosticare</a:t>
            </a:r>
            <a:r>
              <a:rPr lang="en-US" dirty="0"/>
              <a:t> e </a:t>
            </a:r>
            <a:r>
              <a:rPr lang="en-US" dirty="0" err="1"/>
              <a:t>trattare</a:t>
            </a:r>
            <a:r>
              <a:rPr lang="en-US" dirty="0"/>
              <a:t> le </a:t>
            </a:r>
            <a:r>
              <a:rPr lang="en-US" dirty="0" err="1"/>
              <a:t>patologie</a:t>
            </a:r>
            <a:r>
              <a:rPr lang="en-US" dirty="0"/>
              <a:t> </a:t>
            </a:r>
            <a:r>
              <a:rPr lang="en-US" dirty="0" err="1"/>
              <a:t>toraciche</a:t>
            </a:r>
            <a:r>
              <a:rPr lang="en-US" dirty="0"/>
              <a:t>. </a:t>
            </a:r>
          </a:p>
          <a:p>
            <a:pPr fontAlgn="ctr"/>
            <a:endParaRPr lang="en-US" dirty="0"/>
          </a:p>
          <a:p>
            <a:r>
              <a:rPr lang="en-US" b="1" dirty="0" err="1"/>
              <a:t>Controllo</a:t>
            </a:r>
            <a:r>
              <a:rPr lang="en-US" b="1" dirty="0"/>
              <a:t> </a:t>
            </a:r>
            <a:r>
              <a:rPr lang="en-US" b="1" dirty="0" err="1"/>
              <a:t>dei</a:t>
            </a:r>
            <a:r>
              <a:rPr lang="en-US" b="1" dirty="0"/>
              <a:t> </a:t>
            </a:r>
            <a:r>
              <a:rPr lang="en-US" b="1" dirty="0" err="1"/>
              <a:t>tumori</a:t>
            </a:r>
            <a:r>
              <a:rPr lang="en-US" b="1" dirty="0"/>
              <a:t>:</a:t>
            </a:r>
            <a:endParaRPr lang="en-US" dirty="0"/>
          </a:p>
          <a:p>
            <a:pPr fontAlgn="ctr"/>
            <a:r>
              <a:rPr lang="en-US" dirty="0" err="1"/>
              <a:t>L'asportazione</a:t>
            </a:r>
            <a:r>
              <a:rPr lang="en-US" dirty="0"/>
              <a:t> </a:t>
            </a:r>
            <a:r>
              <a:rPr lang="en-US" dirty="0" err="1"/>
              <a:t>radicale</a:t>
            </a:r>
            <a:r>
              <a:rPr lang="en-US" dirty="0"/>
              <a:t> </a:t>
            </a:r>
            <a:r>
              <a:rPr lang="en-US" dirty="0" err="1"/>
              <a:t>è</a:t>
            </a:r>
            <a:r>
              <a:rPr lang="en-US" dirty="0"/>
              <a:t> la </a:t>
            </a:r>
            <a:r>
              <a:rPr lang="en-US" dirty="0" err="1"/>
              <a:t>principale</a:t>
            </a:r>
            <a:r>
              <a:rPr lang="en-US" dirty="0"/>
              <a:t> </a:t>
            </a:r>
            <a:r>
              <a:rPr lang="en-US" dirty="0" err="1"/>
              <a:t>prospettiva</a:t>
            </a:r>
            <a:r>
              <a:rPr lang="en-US" dirty="0"/>
              <a:t> di </a:t>
            </a:r>
            <a:r>
              <a:rPr lang="en-US" dirty="0" err="1"/>
              <a:t>guarigione</a:t>
            </a:r>
            <a:r>
              <a:rPr lang="en-US" dirty="0"/>
              <a:t> per </a:t>
            </a:r>
            <a:r>
              <a:rPr lang="en-US" dirty="0" err="1"/>
              <a:t>molti</a:t>
            </a:r>
            <a:r>
              <a:rPr lang="en-US" dirty="0"/>
              <a:t> </a:t>
            </a:r>
            <a:r>
              <a:rPr lang="en-US" dirty="0" err="1"/>
              <a:t>tumori</a:t>
            </a:r>
            <a:r>
              <a:rPr lang="en-US" dirty="0"/>
              <a:t>, e </a:t>
            </a:r>
            <a:r>
              <a:rPr lang="en-US" dirty="0" err="1"/>
              <a:t>i</a:t>
            </a:r>
            <a:r>
              <a:rPr lang="en-US" dirty="0"/>
              <a:t> </a:t>
            </a:r>
            <a:r>
              <a:rPr lang="en-US" dirty="0" err="1"/>
              <a:t>chirurghi</a:t>
            </a:r>
            <a:r>
              <a:rPr lang="en-US" dirty="0"/>
              <a:t> </a:t>
            </a:r>
            <a:r>
              <a:rPr lang="en-US" dirty="0" err="1"/>
              <a:t>toracici</a:t>
            </a:r>
            <a:r>
              <a:rPr lang="en-US" dirty="0"/>
              <a:t> </a:t>
            </a:r>
            <a:r>
              <a:rPr lang="en-US" dirty="0" err="1"/>
              <a:t>svolgono</a:t>
            </a:r>
            <a:r>
              <a:rPr lang="en-US" dirty="0"/>
              <a:t> un </a:t>
            </a:r>
            <a:r>
              <a:rPr lang="en-US" dirty="0" err="1"/>
              <a:t>ruolo</a:t>
            </a:r>
            <a:r>
              <a:rPr lang="en-US" dirty="0"/>
              <a:t> </a:t>
            </a:r>
            <a:r>
              <a:rPr lang="en-US" dirty="0" err="1"/>
              <a:t>cruciale</a:t>
            </a:r>
            <a:r>
              <a:rPr lang="en-US" dirty="0"/>
              <a:t> in </a:t>
            </a:r>
            <a:r>
              <a:rPr lang="en-US" dirty="0" err="1"/>
              <a:t>questo</a:t>
            </a:r>
            <a:r>
              <a:rPr lang="en-US" dirty="0"/>
              <a:t> </a:t>
            </a:r>
            <a:r>
              <a:rPr lang="en-US" dirty="0" err="1"/>
              <a:t>processo</a:t>
            </a:r>
            <a:r>
              <a:rPr lang="en-US" dirty="0"/>
              <a:t>. </a:t>
            </a:r>
          </a:p>
          <a:p>
            <a:pPr fontAlgn="ctr"/>
            <a:endParaRPr lang="en-US" dirty="0"/>
          </a:p>
          <a:p>
            <a:r>
              <a:rPr lang="en-US" b="1" dirty="0" err="1"/>
              <a:t>Miglioramento</a:t>
            </a:r>
            <a:r>
              <a:rPr lang="en-US" b="1" dirty="0"/>
              <a:t> </a:t>
            </a:r>
            <a:r>
              <a:rPr lang="en-US" b="1" dirty="0" err="1"/>
              <a:t>della</a:t>
            </a:r>
            <a:r>
              <a:rPr lang="en-US" b="1" dirty="0"/>
              <a:t> </a:t>
            </a:r>
            <a:r>
              <a:rPr lang="en-US" b="1" dirty="0" err="1"/>
              <a:t>qualità</a:t>
            </a:r>
            <a:r>
              <a:rPr lang="en-US" b="1" dirty="0"/>
              <a:t> </a:t>
            </a:r>
            <a:r>
              <a:rPr lang="en-US" b="1" dirty="0" err="1"/>
              <a:t>della</a:t>
            </a:r>
            <a:r>
              <a:rPr lang="en-US" b="1" dirty="0"/>
              <a:t> vita:</a:t>
            </a:r>
            <a:endParaRPr lang="en-US" dirty="0"/>
          </a:p>
          <a:p>
            <a:pPr fontAlgn="ctr"/>
            <a:r>
              <a:rPr lang="en-US" dirty="0"/>
              <a:t>I </a:t>
            </a:r>
            <a:r>
              <a:rPr lang="en-US" dirty="0" err="1"/>
              <a:t>chirurghi</a:t>
            </a:r>
            <a:r>
              <a:rPr lang="en-US" dirty="0"/>
              <a:t> </a:t>
            </a:r>
            <a:r>
              <a:rPr lang="en-US" dirty="0" err="1"/>
              <a:t>toracici</a:t>
            </a:r>
            <a:r>
              <a:rPr lang="en-US" dirty="0"/>
              <a:t> </a:t>
            </a:r>
            <a:r>
              <a:rPr lang="en-US" dirty="0" err="1"/>
              <a:t>possono</a:t>
            </a:r>
            <a:r>
              <a:rPr lang="en-US" dirty="0"/>
              <a:t> </a:t>
            </a:r>
            <a:r>
              <a:rPr lang="en-US" dirty="0" err="1"/>
              <a:t>migliorare</a:t>
            </a:r>
            <a:r>
              <a:rPr lang="en-US" dirty="0"/>
              <a:t> la </a:t>
            </a:r>
            <a:r>
              <a:rPr lang="en-US" dirty="0" err="1"/>
              <a:t>qualità</a:t>
            </a:r>
            <a:r>
              <a:rPr lang="en-US" dirty="0"/>
              <a:t> </a:t>
            </a:r>
            <a:r>
              <a:rPr lang="en-US" dirty="0" err="1"/>
              <a:t>della</a:t>
            </a:r>
            <a:r>
              <a:rPr lang="en-US" dirty="0"/>
              <a:t> vita </a:t>
            </a:r>
            <a:r>
              <a:rPr lang="en-US" dirty="0" err="1"/>
              <a:t>dei</a:t>
            </a:r>
            <a:r>
              <a:rPr lang="en-US" dirty="0"/>
              <a:t> </a:t>
            </a:r>
            <a:r>
              <a:rPr lang="en-US" dirty="0" err="1"/>
              <a:t>pazienti</a:t>
            </a:r>
            <a:r>
              <a:rPr lang="en-US" dirty="0"/>
              <a:t> affetti da </a:t>
            </a:r>
            <a:r>
              <a:rPr lang="en-US" dirty="0" err="1"/>
              <a:t>patologie</a:t>
            </a:r>
            <a:r>
              <a:rPr lang="en-US" dirty="0"/>
              <a:t> </a:t>
            </a:r>
            <a:r>
              <a:rPr lang="en-US" dirty="0" err="1"/>
              <a:t>toraciche</a:t>
            </a:r>
            <a:r>
              <a:rPr lang="en-US" dirty="0"/>
              <a:t>, </a:t>
            </a:r>
            <a:r>
              <a:rPr lang="en-US" dirty="0" err="1"/>
              <a:t>riducendo</a:t>
            </a:r>
            <a:r>
              <a:rPr lang="en-US" dirty="0"/>
              <a:t> </a:t>
            </a:r>
            <a:r>
              <a:rPr lang="en-US" dirty="0" err="1"/>
              <a:t>i</a:t>
            </a:r>
            <a:r>
              <a:rPr lang="en-US" dirty="0"/>
              <a:t> </a:t>
            </a:r>
            <a:r>
              <a:rPr lang="en-US" dirty="0" err="1"/>
              <a:t>sintomi</a:t>
            </a:r>
            <a:r>
              <a:rPr lang="en-US" dirty="0"/>
              <a:t> e </a:t>
            </a:r>
            <a:r>
              <a:rPr lang="en-US" dirty="0" err="1"/>
              <a:t>prevenendo</a:t>
            </a:r>
            <a:r>
              <a:rPr lang="en-US" dirty="0"/>
              <a:t> </a:t>
            </a:r>
            <a:r>
              <a:rPr lang="en-US" dirty="0" err="1"/>
              <a:t>complicazioni</a:t>
            </a:r>
            <a:r>
              <a:rPr lang="en-US" dirty="0"/>
              <a:t>. </a:t>
            </a:r>
          </a:p>
          <a:p>
            <a:pPr fontAlgn="ctr"/>
            <a:endParaRPr lang="en-US" dirty="0"/>
          </a:p>
          <a:p>
            <a:r>
              <a:rPr lang="en-US" b="1" dirty="0" err="1"/>
              <a:t>Collaborazione</a:t>
            </a:r>
            <a:r>
              <a:rPr lang="en-US" b="1" dirty="0"/>
              <a:t> con </a:t>
            </a:r>
            <a:r>
              <a:rPr lang="en-US" b="1" dirty="0" err="1"/>
              <a:t>altri</a:t>
            </a:r>
            <a:r>
              <a:rPr lang="en-US" b="1" dirty="0"/>
              <a:t> </a:t>
            </a:r>
            <a:r>
              <a:rPr lang="en-US" b="1" dirty="0" err="1"/>
              <a:t>specialisti</a:t>
            </a:r>
            <a:r>
              <a:rPr lang="en-US" b="1" dirty="0"/>
              <a:t>:</a:t>
            </a:r>
            <a:endParaRPr lang="en-US" dirty="0"/>
          </a:p>
          <a:p>
            <a:r>
              <a:rPr lang="en-US" dirty="0"/>
              <a:t>La </a:t>
            </a:r>
            <a:r>
              <a:rPr lang="en-US" dirty="0" err="1"/>
              <a:t>chirurgia</a:t>
            </a:r>
            <a:r>
              <a:rPr lang="en-US" dirty="0"/>
              <a:t> </a:t>
            </a:r>
            <a:r>
              <a:rPr lang="en-US" dirty="0" err="1"/>
              <a:t>toracica</a:t>
            </a:r>
            <a:r>
              <a:rPr lang="en-US" dirty="0"/>
              <a:t> </a:t>
            </a:r>
            <a:r>
              <a:rPr lang="en-US" dirty="0" err="1"/>
              <a:t>lavora</a:t>
            </a:r>
            <a:r>
              <a:rPr lang="en-US" dirty="0"/>
              <a:t> in stretta </a:t>
            </a:r>
            <a:r>
              <a:rPr lang="en-US" dirty="0" err="1"/>
              <a:t>collaborazione</a:t>
            </a:r>
            <a:r>
              <a:rPr lang="en-US" dirty="0"/>
              <a:t> con </a:t>
            </a:r>
            <a:r>
              <a:rPr lang="en-US" dirty="0" err="1"/>
              <a:t>altri</a:t>
            </a:r>
            <a:r>
              <a:rPr lang="en-US" dirty="0"/>
              <a:t> </a:t>
            </a:r>
            <a:r>
              <a:rPr lang="en-US" dirty="0" err="1"/>
              <a:t>specialisti</a:t>
            </a:r>
            <a:r>
              <a:rPr lang="en-US" dirty="0"/>
              <a:t>, come </a:t>
            </a:r>
            <a:r>
              <a:rPr lang="en-US" dirty="0" err="1"/>
              <a:t>pneumologi</a:t>
            </a:r>
            <a:r>
              <a:rPr lang="en-US" dirty="0"/>
              <a:t> e </a:t>
            </a:r>
            <a:r>
              <a:rPr lang="en-US" dirty="0" err="1"/>
              <a:t>oncologi</a:t>
            </a:r>
            <a:r>
              <a:rPr lang="en-US" dirty="0"/>
              <a:t>, per </a:t>
            </a:r>
            <a:r>
              <a:rPr lang="en-US" dirty="0" err="1"/>
              <a:t>garantire</a:t>
            </a:r>
            <a:r>
              <a:rPr lang="en-US" dirty="0"/>
              <a:t> un </a:t>
            </a:r>
            <a:r>
              <a:rPr lang="en-US" dirty="0" err="1"/>
              <a:t>trattamento</a:t>
            </a:r>
            <a:r>
              <a:rPr lang="en-US" dirty="0"/>
              <a:t> </a:t>
            </a:r>
            <a:r>
              <a:rPr lang="en-US" dirty="0" err="1"/>
              <a:t>completo</a:t>
            </a:r>
            <a:r>
              <a:rPr lang="en-US" dirty="0"/>
              <a:t> ed </a:t>
            </a:r>
            <a:r>
              <a:rPr lang="en-US" dirty="0" err="1"/>
              <a:t>efficace</a:t>
            </a:r>
            <a:r>
              <a:rPr lang="en-US" dirty="0"/>
              <a:t>. </a:t>
            </a:r>
          </a:p>
          <a:p>
            <a:endParaRPr lang="en-IT" dirty="0"/>
          </a:p>
        </p:txBody>
      </p:sp>
    </p:spTree>
    <p:extLst>
      <p:ext uri="{BB962C8B-B14F-4D97-AF65-F5344CB8AC3E}">
        <p14:creationId xmlns:p14="http://schemas.microsoft.com/office/powerpoint/2010/main" val="366570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54F97-D20A-99C0-D67C-B856EE9697C4}"/>
              </a:ext>
            </a:extLst>
          </p:cNvPr>
          <p:cNvSpPr>
            <a:spLocks noGrp="1"/>
          </p:cNvSpPr>
          <p:nvPr>
            <p:ph type="body" sz="quarter" idx="10"/>
          </p:nvPr>
        </p:nvSpPr>
        <p:spPr>
          <a:xfrm>
            <a:off x="5652120" y="0"/>
            <a:ext cx="3491880" cy="648071"/>
          </a:xfrm>
          <a:solidFill>
            <a:srgbClr val="0070C0"/>
          </a:solidFill>
        </p:spPr>
        <p:txBody>
          <a:bodyPr/>
          <a:lstStyle/>
          <a:p>
            <a:pPr algn="r"/>
            <a:r>
              <a:rPr lang="en-IT" dirty="0">
                <a:solidFill>
                  <a:schemeClr val="bg1"/>
                </a:solidFill>
              </a:rPr>
              <a:t>MODELLO HALSTEDIANO</a:t>
            </a:r>
          </a:p>
        </p:txBody>
      </p:sp>
      <p:sp>
        <p:nvSpPr>
          <p:cNvPr id="3" name="Text Placeholder 2">
            <a:extLst>
              <a:ext uri="{FF2B5EF4-FFF2-40B4-BE49-F238E27FC236}">
                <a16:creationId xmlns:a16="http://schemas.microsoft.com/office/drawing/2014/main" id="{4537CB2C-C7CB-C774-84B6-79173C6EE56A}"/>
              </a:ext>
            </a:extLst>
          </p:cNvPr>
          <p:cNvSpPr>
            <a:spLocks noGrp="1"/>
          </p:cNvSpPr>
          <p:nvPr>
            <p:ph type="body" sz="quarter" idx="11"/>
          </p:nvPr>
        </p:nvSpPr>
        <p:spPr>
          <a:xfrm>
            <a:off x="384436" y="324035"/>
            <a:ext cx="8375128" cy="5841269"/>
          </a:xfrm>
        </p:spPr>
        <p:txBody>
          <a:bodyPr/>
          <a:lstStyle/>
          <a:p>
            <a:r>
              <a:rPr lang="en-US" dirty="0"/>
              <a:t>Principi </a:t>
            </a:r>
            <a:r>
              <a:rPr lang="en-US" dirty="0" err="1"/>
              <a:t>chiave</a:t>
            </a:r>
            <a:r>
              <a:rPr lang="en-US" dirty="0"/>
              <a:t>:</a:t>
            </a:r>
          </a:p>
          <a:p>
            <a:endParaRPr lang="en-US" dirty="0"/>
          </a:p>
          <a:p>
            <a:pPr marL="342900" indent="-342900">
              <a:buFont typeface="Wingdings" pitchFamily="2" charset="2"/>
              <a:buChar char="q"/>
            </a:pPr>
            <a:r>
              <a:rPr lang="en-US" dirty="0" err="1"/>
              <a:t>Apprendimento</a:t>
            </a:r>
            <a:r>
              <a:rPr lang="en-US" dirty="0"/>
              <a:t> </a:t>
            </a:r>
            <a:r>
              <a:rPr lang="en-US" dirty="0" err="1"/>
              <a:t>basato</a:t>
            </a:r>
            <a:r>
              <a:rPr lang="en-US" dirty="0"/>
              <a:t> </a:t>
            </a:r>
            <a:r>
              <a:rPr lang="en-US" dirty="0" err="1"/>
              <a:t>sull’apprendimento</a:t>
            </a:r>
            <a:r>
              <a:rPr lang="en-US" dirty="0"/>
              <a:t> </a:t>
            </a:r>
            <a:r>
              <a:rPr lang="en-US" dirty="0" err="1"/>
              <a:t>graduale</a:t>
            </a:r>
            <a:r>
              <a:rPr lang="en-US" dirty="0"/>
              <a:t>:</a:t>
            </a:r>
          </a:p>
          <a:p>
            <a:r>
              <a:rPr lang="en-US" dirty="0"/>
              <a:t>	Gli </a:t>
            </a:r>
            <a:r>
              <a:rPr lang="en-US" dirty="0" err="1"/>
              <a:t>specializzandi</a:t>
            </a:r>
            <a:r>
              <a:rPr lang="en-US" dirty="0"/>
              <a:t> </a:t>
            </a:r>
            <a:r>
              <a:rPr lang="en-US" dirty="0" err="1"/>
              <a:t>apprendono</a:t>
            </a:r>
            <a:r>
              <a:rPr lang="en-US" dirty="0"/>
              <a:t> </a:t>
            </a:r>
            <a:r>
              <a:rPr lang="en-US" dirty="0" err="1"/>
              <a:t>assistendo</a:t>
            </a:r>
            <a:r>
              <a:rPr lang="en-US" dirty="0"/>
              <a:t> e </a:t>
            </a:r>
            <a:r>
              <a:rPr lang="en-US" dirty="0" err="1"/>
              <a:t>osservando</a:t>
            </a:r>
            <a:r>
              <a:rPr lang="en-US" dirty="0"/>
              <a:t> </a:t>
            </a:r>
            <a:r>
              <a:rPr lang="en-US" dirty="0" err="1"/>
              <a:t>direttamente</a:t>
            </a:r>
            <a:r>
              <a:rPr lang="en-US" dirty="0"/>
              <a:t> </a:t>
            </a:r>
            <a:r>
              <a:rPr lang="en-US" dirty="0" err="1"/>
              <a:t>chirurghi</a:t>
            </a:r>
            <a:r>
              <a:rPr lang="en-US" dirty="0"/>
              <a:t> </a:t>
            </a:r>
            <a:r>
              <a:rPr lang="en-US" dirty="0" err="1"/>
              <a:t>esperti</a:t>
            </a:r>
            <a:r>
              <a:rPr lang="en-US" dirty="0"/>
              <a:t> in sala </a:t>
            </a:r>
            <a:r>
              <a:rPr lang="en-US" dirty="0" err="1"/>
              <a:t>operatoria</a:t>
            </a:r>
            <a:r>
              <a:rPr lang="en-US" dirty="0"/>
              <a:t>, </a:t>
            </a:r>
            <a:r>
              <a:rPr lang="en-US" dirty="0" err="1"/>
              <a:t>assumendo</a:t>
            </a:r>
            <a:r>
              <a:rPr lang="en-US" dirty="0"/>
              <a:t> </a:t>
            </a:r>
            <a:r>
              <a:rPr lang="en-US" dirty="0" err="1"/>
              <a:t>gradualmente</a:t>
            </a:r>
            <a:r>
              <a:rPr lang="en-US" dirty="0"/>
              <a:t> </a:t>
            </a:r>
            <a:r>
              <a:rPr lang="en-US" dirty="0" err="1"/>
              <a:t>maggiori</a:t>
            </a:r>
            <a:r>
              <a:rPr lang="en-US" dirty="0"/>
              <a:t> </a:t>
            </a:r>
            <a:r>
              <a:rPr lang="en-US" dirty="0" err="1"/>
              <a:t>responsabilità</a:t>
            </a:r>
            <a:r>
              <a:rPr lang="en-US" dirty="0"/>
              <a:t>.</a:t>
            </a:r>
          </a:p>
          <a:p>
            <a:pPr marL="285750" indent="-285750">
              <a:buFontTx/>
              <a:buChar char="-"/>
            </a:pPr>
            <a:endParaRPr lang="en-US" dirty="0"/>
          </a:p>
          <a:p>
            <a:pPr marL="342900" indent="-342900">
              <a:buFont typeface="Wingdings" pitchFamily="2" charset="2"/>
              <a:buChar char="q"/>
            </a:pPr>
            <a:r>
              <a:rPr lang="en-US" dirty="0" err="1"/>
              <a:t>Conoscenza</a:t>
            </a:r>
            <a:r>
              <a:rPr lang="en-US" dirty="0"/>
              <a:t> </a:t>
            </a:r>
            <a:r>
              <a:rPr lang="en-US" dirty="0" err="1"/>
              <a:t>delle</a:t>
            </a:r>
            <a:r>
              <a:rPr lang="en-US" dirty="0"/>
              <a:t> </a:t>
            </a:r>
            <a:r>
              <a:rPr lang="en-US" dirty="0" err="1"/>
              <a:t>scienze</a:t>
            </a:r>
            <a:r>
              <a:rPr lang="en-US" dirty="0"/>
              <a:t> di base:</a:t>
            </a:r>
          </a:p>
          <a:p>
            <a:r>
              <a:rPr lang="en-US" dirty="0"/>
              <a:t>	Una </a:t>
            </a:r>
            <a:r>
              <a:rPr lang="en-US" dirty="0" err="1"/>
              <a:t>solida</a:t>
            </a:r>
            <a:r>
              <a:rPr lang="en-US" dirty="0"/>
              <a:t> base di </a:t>
            </a:r>
            <a:r>
              <a:rPr lang="en-US" dirty="0" err="1"/>
              <a:t>anatomia</a:t>
            </a:r>
            <a:r>
              <a:rPr lang="en-US" dirty="0"/>
              <a:t>, </a:t>
            </a:r>
            <a:r>
              <a:rPr lang="en-US" dirty="0" err="1"/>
              <a:t>fisiologia</a:t>
            </a:r>
            <a:r>
              <a:rPr lang="en-US" dirty="0"/>
              <a:t> e </a:t>
            </a:r>
            <a:r>
              <a:rPr lang="en-US" dirty="0" err="1"/>
              <a:t>altre</a:t>
            </a:r>
            <a:r>
              <a:rPr lang="en-US" dirty="0"/>
              <a:t> </a:t>
            </a:r>
            <a:r>
              <a:rPr lang="en-US" dirty="0" err="1"/>
              <a:t>scienze</a:t>
            </a:r>
            <a:r>
              <a:rPr lang="en-US" dirty="0"/>
              <a:t> </a:t>
            </a:r>
            <a:r>
              <a:rPr lang="en-US" dirty="0" err="1"/>
              <a:t>mediche</a:t>
            </a:r>
            <a:r>
              <a:rPr lang="en-US" dirty="0"/>
              <a:t> di base </a:t>
            </a:r>
            <a:r>
              <a:rPr lang="en-US" dirty="0" err="1"/>
              <a:t>è</a:t>
            </a:r>
            <a:r>
              <a:rPr lang="en-US" dirty="0"/>
              <a:t> </a:t>
            </a:r>
            <a:r>
              <a:rPr lang="en-US" dirty="0" err="1"/>
              <a:t>essenziale</a:t>
            </a:r>
            <a:r>
              <a:rPr lang="en-US" dirty="0"/>
              <a:t> per la </a:t>
            </a:r>
            <a:r>
              <a:rPr lang="en-US" dirty="0" err="1"/>
              <a:t>formazione</a:t>
            </a:r>
            <a:r>
              <a:rPr lang="en-US" dirty="0"/>
              <a:t> </a:t>
            </a:r>
            <a:r>
              <a:rPr lang="en-US" dirty="0" err="1"/>
              <a:t>chirurgica</a:t>
            </a:r>
            <a:r>
              <a:rPr lang="en-US" dirty="0"/>
              <a:t>.</a:t>
            </a:r>
          </a:p>
          <a:p>
            <a:endParaRPr lang="en-US" dirty="0"/>
          </a:p>
          <a:p>
            <a:pPr marL="285750" indent="-285750">
              <a:buFont typeface="Wingdings" pitchFamily="2" charset="2"/>
              <a:buChar char="q"/>
            </a:pPr>
            <a:r>
              <a:rPr lang="en-US" dirty="0" err="1"/>
              <a:t>Ricerca</a:t>
            </a:r>
            <a:r>
              <a:rPr lang="en-US" dirty="0"/>
              <a:t>:</a:t>
            </a:r>
          </a:p>
          <a:p>
            <a:r>
              <a:rPr lang="en-US" dirty="0"/>
              <a:t>	Gli </a:t>
            </a:r>
            <a:r>
              <a:rPr lang="en-US" dirty="0" err="1"/>
              <a:t>specializzandi</a:t>
            </a:r>
            <a:r>
              <a:rPr lang="en-US" dirty="0"/>
              <a:t> </a:t>
            </a:r>
            <a:r>
              <a:rPr lang="en-US" dirty="0" err="1"/>
              <a:t>sono</a:t>
            </a:r>
            <a:r>
              <a:rPr lang="en-US" dirty="0"/>
              <a:t> </a:t>
            </a:r>
            <a:r>
              <a:rPr lang="en-US" dirty="0" err="1"/>
              <a:t>incoraggiati</a:t>
            </a:r>
            <a:r>
              <a:rPr lang="en-US" dirty="0"/>
              <a:t> a </a:t>
            </a:r>
            <a:r>
              <a:rPr lang="en-US" dirty="0" err="1"/>
              <a:t>impegnarsi</a:t>
            </a:r>
            <a:r>
              <a:rPr lang="en-US" dirty="0"/>
              <a:t> </a:t>
            </a:r>
            <a:r>
              <a:rPr lang="en-US" dirty="0" err="1"/>
              <a:t>nella</a:t>
            </a:r>
            <a:r>
              <a:rPr lang="en-US" dirty="0"/>
              <a:t> </a:t>
            </a:r>
            <a:r>
              <a:rPr lang="en-US" dirty="0" err="1"/>
              <a:t>ricerca</a:t>
            </a:r>
            <a:r>
              <a:rPr lang="en-US" dirty="0"/>
              <a:t> per </a:t>
            </a:r>
            <a:r>
              <a:rPr lang="en-US" dirty="0" err="1"/>
              <a:t>contribuire</a:t>
            </a:r>
            <a:r>
              <a:rPr lang="en-US" dirty="0"/>
              <a:t> al </a:t>
            </a:r>
            <a:r>
              <a:rPr lang="en-US" dirty="0" err="1"/>
              <a:t>progresso</a:t>
            </a:r>
            <a:r>
              <a:rPr lang="en-US" dirty="0"/>
              <a:t> </a:t>
            </a:r>
            <a:r>
              <a:rPr lang="en-US" dirty="0" err="1"/>
              <a:t>delle</a:t>
            </a:r>
            <a:r>
              <a:rPr lang="en-US" dirty="0"/>
              <a:t> </a:t>
            </a:r>
            <a:r>
              <a:rPr lang="en-US" dirty="0" err="1"/>
              <a:t>conoscenze</a:t>
            </a:r>
            <a:r>
              <a:rPr lang="en-US" dirty="0"/>
              <a:t> e </a:t>
            </a:r>
            <a:r>
              <a:rPr lang="en-US" dirty="0" err="1"/>
              <a:t>delle</a:t>
            </a:r>
            <a:r>
              <a:rPr lang="en-US" dirty="0"/>
              <a:t> </a:t>
            </a:r>
            <a:r>
              <a:rPr lang="en-US" dirty="0" err="1"/>
              <a:t>tecniche</a:t>
            </a:r>
            <a:r>
              <a:rPr lang="en-US" dirty="0"/>
              <a:t> </a:t>
            </a:r>
            <a:r>
              <a:rPr lang="en-US" dirty="0" err="1"/>
              <a:t>chirurgiche</a:t>
            </a:r>
            <a:r>
              <a:rPr lang="en-US" dirty="0"/>
              <a:t>.</a:t>
            </a:r>
          </a:p>
          <a:p>
            <a:endParaRPr lang="en-US" dirty="0"/>
          </a:p>
          <a:p>
            <a:pPr marL="285750" indent="-285750">
              <a:buFont typeface="Wingdings" pitchFamily="2" charset="2"/>
              <a:buChar char="q"/>
            </a:pPr>
            <a:r>
              <a:rPr lang="en-US" dirty="0" err="1"/>
              <a:t>Responsabilità</a:t>
            </a:r>
            <a:r>
              <a:rPr lang="en-US" dirty="0"/>
              <a:t> </a:t>
            </a:r>
            <a:r>
              <a:rPr lang="en-US" dirty="0" err="1"/>
              <a:t>progressiva</a:t>
            </a:r>
            <a:r>
              <a:rPr lang="en-US" dirty="0"/>
              <a:t> del </a:t>
            </a:r>
            <a:r>
              <a:rPr lang="en-US" dirty="0" err="1"/>
              <a:t>paziente</a:t>
            </a:r>
            <a:r>
              <a:rPr lang="en-US" dirty="0"/>
              <a:t>:</a:t>
            </a:r>
          </a:p>
          <a:p>
            <a:r>
              <a:rPr lang="en-US" dirty="0"/>
              <a:t>	Gli </a:t>
            </a:r>
            <a:r>
              <a:rPr lang="en-US" dirty="0" err="1"/>
              <a:t>specializzandi</a:t>
            </a:r>
            <a:r>
              <a:rPr lang="en-US" dirty="0"/>
              <a:t> </a:t>
            </a:r>
            <a:r>
              <a:rPr lang="en-US" dirty="0" err="1"/>
              <a:t>acquisiscono</a:t>
            </a:r>
            <a:r>
              <a:rPr lang="en-US" dirty="0"/>
              <a:t> </a:t>
            </a:r>
            <a:r>
              <a:rPr lang="en-US" dirty="0" err="1"/>
              <a:t>progressivamente</a:t>
            </a:r>
            <a:r>
              <a:rPr lang="en-US" dirty="0"/>
              <a:t> </a:t>
            </a:r>
            <a:r>
              <a:rPr lang="en-US" dirty="0" err="1"/>
              <a:t>maggiore</a:t>
            </a:r>
            <a:r>
              <a:rPr lang="en-US" dirty="0"/>
              <a:t> </a:t>
            </a:r>
            <a:r>
              <a:rPr lang="en-US" dirty="0" err="1"/>
              <a:t>autonomia</a:t>
            </a:r>
            <a:r>
              <a:rPr lang="en-US" dirty="0"/>
              <a:t> </a:t>
            </a:r>
            <a:r>
              <a:rPr lang="en-US" dirty="0" err="1"/>
              <a:t>nell'assistenza</a:t>
            </a:r>
            <a:r>
              <a:rPr lang="en-US" dirty="0"/>
              <a:t> al </a:t>
            </a:r>
            <a:r>
              <a:rPr lang="en-US" dirty="0" err="1"/>
              <a:t>paziente</a:t>
            </a:r>
            <a:r>
              <a:rPr lang="en-US" dirty="0"/>
              <a:t>, </a:t>
            </a:r>
            <a:r>
              <a:rPr lang="en-US" dirty="0" err="1"/>
              <a:t>passando</a:t>
            </a:r>
            <a:r>
              <a:rPr lang="en-US" dirty="0"/>
              <a:t> </a:t>
            </a:r>
            <a:r>
              <a:rPr lang="en-US" dirty="0" err="1"/>
              <a:t>dall'osservazione</a:t>
            </a:r>
            <a:r>
              <a:rPr lang="en-US" dirty="0"/>
              <a:t> </a:t>
            </a:r>
            <a:r>
              <a:rPr lang="en-US" dirty="0" err="1"/>
              <a:t>all'assistenza</a:t>
            </a:r>
            <a:r>
              <a:rPr lang="en-US" dirty="0"/>
              <a:t> e </a:t>
            </a:r>
            <a:r>
              <a:rPr lang="en-US" dirty="0" err="1"/>
              <a:t>infine</a:t>
            </a:r>
            <a:r>
              <a:rPr lang="en-US" dirty="0"/>
              <a:t> </a:t>
            </a:r>
            <a:r>
              <a:rPr lang="en-US" dirty="0" err="1"/>
              <a:t>all'esecuzione</a:t>
            </a:r>
            <a:r>
              <a:rPr lang="en-US" dirty="0"/>
              <a:t> di </a:t>
            </a:r>
            <a:r>
              <a:rPr lang="en-US" dirty="0" err="1"/>
              <a:t>interventi</a:t>
            </a:r>
            <a:r>
              <a:rPr lang="en-US" dirty="0"/>
              <a:t> </a:t>
            </a:r>
            <a:r>
              <a:rPr lang="en-US" dirty="0" err="1"/>
              <a:t>chirurgici</a:t>
            </a:r>
            <a:r>
              <a:rPr lang="en-US" dirty="0"/>
              <a:t> sotto </a:t>
            </a:r>
            <a:r>
              <a:rPr lang="en-US" dirty="0" err="1"/>
              <a:t>supervisione</a:t>
            </a:r>
            <a:r>
              <a:rPr lang="en-US" dirty="0"/>
              <a:t>.</a:t>
            </a:r>
            <a:endParaRPr lang="en-IT" dirty="0"/>
          </a:p>
        </p:txBody>
      </p:sp>
    </p:spTree>
    <p:extLst>
      <p:ext uri="{BB962C8B-B14F-4D97-AF65-F5344CB8AC3E}">
        <p14:creationId xmlns:p14="http://schemas.microsoft.com/office/powerpoint/2010/main" val="239863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1">
            <a:extLst>
              <a:ext uri="{FF2B5EF4-FFF2-40B4-BE49-F238E27FC236}">
                <a16:creationId xmlns:a16="http://schemas.microsoft.com/office/drawing/2014/main" id="{0ED58A64-7E49-7350-CAFC-695016A76586}"/>
              </a:ext>
            </a:extLst>
          </p:cNvPr>
          <p:cNvSpPr>
            <a:spLocks noGrp="1"/>
          </p:cNvSpPr>
          <p:nvPr>
            <p:ph type="body" sz="quarter" idx="10"/>
          </p:nvPr>
        </p:nvSpPr>
        <p:spPr>
          <a:xfrm>
            <a:off x="395288" y="476673"/>
            <a:ext cx="8424862" cy="648071"/>
          </a:xfrm>
        </p:spPr>
        <p:txBody>
          <a:bodyPr/>
          <a:lstStyle/>
          <a:p>
            <a:pPr algn="ctr"/>
            <a:r>
              <a:rPr lang="it-IT" dirty="0"/>
              <a:t>Piano didattico della Scuola </a:t>
            </a:r>
          </a:p>
          <a:p>
            <a:pPr algn="ctr"/>
            <a:r>
              <a:rPr lang="it-IT" dirty="0"/>
              <a:t>Didattica frontale</a:t>
            </a:r>
          </a:p>
        </p:txBody>
      </p:sp>
      <p:sp>
        <p:nvSpPr>
          <p:cNvPr id="9" name="Segnaposto testo 2">
            <a:extLst>
              <a:ext uri="{FF2B5EF4-FFF2-40B4-BE49-F238E27FC236}">
                <a16:creationId xmlns:a16="http://schemas.microsoft.com/office/drawing/2014/main" id="{1D69DB4C-B519-28E4-D0EA-FCB0E7E22BE8}"/>
              </a:ext>
            </a:extLst>
          </p:cNvPr>
          <p:cNvSpPr>
            <a:spLocks noGrp="1"/>
          </p:cNvSpPr>
          <p:nvPr>
            <p:ph type="body" sz="quarter" idx="11"/>
          </p:nvPr>
        </p:nvSpPr>
        <p:spPr>
          <a:xfrm>
            <a:off x="395288" y="1412776"/>
            <a:ext cx="8424862" cy="5040559"/>
          </a:xfrm>
        </p:spPr>
        <p:txBody>
          <a:bodyPr/>
          <a:lstStyle/>
          <a:p>
            <a:r>
              <a:rPr lang="it-IT" b="1" u="sng" dirty="0"/>
              <a:t>I anno </a:t>
            </a:r>
            <a:r>
              <a:rPr lang="it-IT" dirty="0"/>
              <a:t>: anatomia umana, farmacologia, fisiologia, microbiologia clinica, anatomia patologica, chirurgia generale 1.</a:t>
            </a:r>
            <a:endParaRPr lang="it-IT" b="1" u="sng" dirty="0">
              <a:solidFill>
                <a:srgbClr val="000000"/>
              </a:solidFill>
              <a:effectLst/>
              <a:latin typeface="Calibri" panose="020F0502020204030204" pitchFamily="34" charset="0"/>
              <a:ea typeface="Calibri" panose="020F0502020204030204" pitchFamily="34" charset="0"/>
            </a:endParaRPr>
          </a:p>
          <a:p>
            <a:endParaRPr lang="it-IT" b="1" u="sng" dirty="0">
              <a:solidFill>
                <a:srgbClr val="000000"/>
              </a:solidFill>
              <a:latin typeface="Calibri" panose="020F0502020204030204" pitchFamily="34" charset="0"/>
              <a:ea typeface="Calibri" panose="020F0502020204030204" pitchFamily="34" charset="0"/>
            </a:endParaRPr>
          </a:p>
          <a:p>
            <a:r>
              <a:rPr lang="it-IT" b="1" u="sng" dirty="0">
                <a:solidFill>
                  <a:srgbClr val="000000"/>
                </a:solidFill>
                <a:effectLst/>
                <a:latin typeface="Calibri" panose="020F0502020204030204" pitchFamily="34" charset="0"/>
                <a:ea typeface="Calibri" panose="020F0502020204030204" pitchFamily="34" charset="0"/>
              </a:rPr>
              <a:t>II anno</a:t>
            </a:r>
            <a:r>
              <a:rPr lang="it-IT" dirty="0">
                <a:solidFill>
                  <a:srgbClr val="000000"/>
                </a:solidFill>
                <a:effectLst/>
                <a:latin typeface="Calibri" panose="020F0502020204030204" pitchFamily="34" charset="0"/>
                <a:ea typeface="Calibri" panose="020F0502020204030204" pitchFamily="34" charset="0"/>
              </a:rPr>
              <a:t> : anestesia, chirurgia generale 2, chirurgia vascolare, diagnostica per immagini e radioterapia, lingua inglese, malattie dell’apparato respiratorio.</a:t>
            </a:r>
            <a:endParaRPr lang="it-IT" b="1" u="sng" dirty="0">
              <a:solidFill>
                <a:srgbClr val="000000"/>
              </a:solidFill>
              <a:effectLst/>
              <a:latin typeface="Calibri" panose="020F0502020204030204" pitchFamily="34" charset="0"/>
              <a:ea typeface="Calibri" panose="020F0502020204030204" pitchFamily="34" charset="0"/>
            </a:endParaRPr>
          </a:p>
          <a:p>
            <a:endParaRPr lang="it-IT" b="1" u="sng" dirty="0">
              <a:solidFill>
                <a:srgbClr val="000000"/>
              </a:solidFill>
              <a:effectLst/>
              <a:latin typeface="Calibri" panose="020F0502020204030204" pitchFamily="34" charset="0"/>
              <a:ea typeface="Calibri" panose="020F0502020204030204" pitchFamily="34" charset="0"/>
            </a:endParaRPr>
          </a:p>
          <a:p>
            <a:endParaRPr lang="it-IT" b="1" u="sng" dirty="0">
              <a:solidFill>
                <a:srgbClr val="000000"/>
              </a:solidFill>
              <a:latin typeface="Calibri" panose="020F0502020204030204" pitchFamily="34" charset="0"/>
              <a:ea typeface="Calibri" panose="020F0502020204030204" pitchFamily="34" charset="0"/>
            </a:endParaRPr>
          </a:p>
          <a:p>
            <a:pPr algn="just"/>
            <a:r>
              <a:rPr lang="it-IT" b="1" u="sng" dirty="0">
                <a:solidFill>
                  <a:srgbClr val="000000"/>
                </a:solidFill>
                <a:effectLst/>
                <a:latin typeface="Calibri" panose="020F0502020204030204" pitchFamily="34" charset="0"/>
                <a:ea typeface="Calibri" panose="020F0502020204030204" pitchFamily="34" charset="0"/>
              </a:rPr>
              <a:t>III anno</a:t>
            </a:r>
            <a:r>
              <a:rPr lang="it-IT" b="1" dirty="0">
                <a:solidFill>
                  <a:srgbClr val="000000"/>
                </a:solidFill>
                <a:effectLst/>
                <a:latin typeface="Calibri" panose="020F0502020204030204" pitchFamily="34" charset="0"/>
                <a:ea typeface="Calibri" panose="020F0502020204030204" pitchFamily="34" charset="0"/>
              </a:rPr>
              <a:t> </a:t>
            </a:r>
            <a:r>
              <a:rPr lang="it-IT"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r>
              <a:rPr lang="it-IT" dirty="0">
                <a:solidFill>
                  <a:srgbClr val="000000"/>
                </a:solidFill>
                <a:latin typeface="Calibri" panose="020F0502020204030204" pitchFamily="34" charset="0"/>
                <a:ea typeface="Calibri" panose="020F0502020204030204" pitchFamily="34" charset="0"/>
              </a:rPr>
              <a:t> chirurgia plastica, igiene generale ed applicata, medicina legale, oncologia medica.</a:t>
            </a:r>
            <a:r>
              <a:rPr lang="it-IT"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it-IT" b="1" u="sng" dirty="0">
              <a:effectLst/>
              <a:latin typeface="Calibri" panose="020F0502020204030204" pitchFamily="34" charset="0"/>
              <a:ea typeface="Calibri" panose="020F0502020204030204" pitchFamily="34" charset="0"/>
            </a:endParaRPr>
          </a:p>
          <a:p>
            <a:endParaRPr lang="it-IT" b="1" u="sng" dirty="0">
              <a:solidFill>
                <a:srgbClr val="000000"/>
              </a:solidFill>
              <a:effectLst/>
              <a:latin typeface="Calibri" panose="020F0502020204030204" pitchFamily="34" charset="0"/>
              <a:ea typeface="Calibri" panose="020F0502020204030204" pitchFamily="34" charset="0"/>
            </a:endParaRPr>
          </a:p>
          <a:p>
            <a:endParaRPr lang="it-IT" b="1" u="sng" dirty="0">
              <a:solidFill>
                <a:srgbClr val="000000"/>
              </a:solidFill>
              <a:latin typeface="Calibri" panose="020F0502020204030204" pitchFamily="34" charset="0"/>
              <a:ea typeface="Calibri" panose="020F0502020204030204" pitchFamily="34" charset="0"/>
            </a:endParaRPr>
          </a:p>
          <a:p>
            <a:r>
              <a:rPr lang="it-IT" b="1" u="sng" dirty="0">
                <a:solidFill>
                  <a:srgbClr val="000000"/>
                </a:solidFill>
                <a:effectLst/>
                <a:latin typeface="Calibri" panose="020F0502020204030204" pitchFamily="34" charset="0"/>
                <a:ea typeface="Calibri" panose="020F0502020204030204" pitchFamily="34" charset="0"/>
              </a:rPr>
              <a:t>IV anno</a:t>
            </a:r>
            <a:r>
              <a:rPr lang="it-IT" dirty="0">
                <a:solidFill>
                  <a:srgbClr val="000000"/>
                </a:solidFill>
                <a:effectLst/>
                <a:latin typeface="Calibri" panose="020F0502020204030204" pitchFamily="34" charset="0"/>
                <a:ea typeface="Calibri" panose="020F0502020204030204" pitchFamily="34" charset="0"/>
              </a:rPr>
              <a:t> : chirurgia toracica.</a:t>
            </a:r>
            <a:endParaRPr lang="it-IT" b="1" u="sng" dirty="0">
              <a:solidFill>
                <a:srgbClr val="000000"/>
              </a:solidFill>
              <a:effectLst/>
              <a:latin typeface="Calibri" panose="020F0502020204030204" pitchFamily="34" charset="0"/>
              <a:ea typeface="Calibri" panose="020F0502020204030204" pitchFamily="34" charset="0"/>
            </a:endParaRPr>
          </a:p>
          <a:p>
            <a:endParaRPr lang="it-IT" b="1" u="sng" dirty="0">
              <a:solidFill>
                <a:srgbClr val="000000"/>
              </a:solidFill>
              <a:latin typeface="Calibri" panose="020F0502020204030204" pitchFamily="34" charset="0"/>
              <a:ea typeface="Calibri" panose="020F0502020204030204" pitchFamily="34" charset="0"/>
            </a:endParaRPr>
          </a:p>
          <a:p>
            <a:endParaRPr lang="it-IT" b="1" u="sng" dirty="0">
              <a:solidFill>
                <a:srgbClr val="000000"/>
              </a:solidFill>
              <a:latin typeface="Calibri" panose="020F0502020204030204" pitchFamily="34" charset="0"/>
              <a:ea typeface="Calibri" panose="020F0502020204030204" pitchFamily="34" charset="0"/>
            </a:endParaRPr>
          </a:p>
          <a:p>
            <a:r>
              <a:rPr lang="it-IT" b="1" u="sng" dirty="0">
                <a:solidFill>
                  <a:srgbClr val="000000"/>
                </a:solidFill>
                <a:latin typeface="Calibri" panose="020F0502020204030204" pitchFamily="34" charset="0"/>
                <a:ea typeface="Calibri" panose="020F0502020204030204" pitchFamily="34" charset="0"/>
              </a:rPr>
              <a:t>V anno</a:t>
            </a:r>
            <a:r>
              <a:rPr lang="it-IT" dirty="0">
                <a:solidFill>
                  <a:srgbClr val="000000"/>
                </a:solidFill>
                <a:latin typeface="Calibri" panose="020F0502020204030204" pitchFamily="34" charset="0"/>
                <a:ea typeface="Calibri" panose="020F0502020204030204" pitchFamily="34" charset="0"/>
              </a:rPr>
              <a:t> : chirurgia toracica.</a:t>
            </a:r>
            <a:endParaRPr lang="it-IT" b="1" u="sng"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9833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1">
            <a:extLst>
              <a:ext uri="{FF2B5EF4-FFF2-40B4-BE49-F238E27FC236}">
                <a16:creationId xmlns:a16="http://schemas.microsoft.com/office/drawing/2014/main" id="{392C5098-B15C-9D61-1F26-B1BA9A6CEFF2}"/>
              </a:ext>
            </a:extLst>
          </p:cNvPr>
          <p:cNvSpPr txBox="1">
            <a:spLocks/>
          </p:cNvSpPr>
          <p:nvPr/>
        </p:nvSpPr>
        <p:spPr>
          <a:xfrm>
            <a:off x="359569" y="188640"/>
            <a:ext cx="8424862" cy="648071"/>
          </a:xfrm>
          <a:prstGeom prst="rect">
            <a:avLst/>
          </a:prstGeom>
        </p:spPr>
        <p:txBody>
          <a:bodyPr/>
          <a:lstStyle>
            <a:lvl1pPr marL="0" indent="0" algn="l" defTabSz="914400" rtl="0" eaLnBrk="1" latinLnBrk="0" hangingPunct="1">
              <a:lnSpc>
                <a:spcPts val="2200"/>
              </a:lnSpc>
              <a:spcBef>
                <a:spcPct val="20000"/>
              </a:spcBef>
              <a:buFont typeface="Arial" panose="020B0604020202020204" pitchFamily="34" charset="0"/>
              <a:buNone/>
              <a:defRPr sz="2400" b="1" kern="1200">
                <a:solidFill>
                  <a:srgbClr val="BD2B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it-IT"/>
              <a:t>Rete formativa della Scuola</a:t>
            </a:r>
            <a:endParaRPr lang="it-IT" dirty="0"/>
          </a:p>
        </p:txBody>
      </p:sp>
      <p:sp>
        <p:nvSpPr>
          <p:cNvPr id="11" name="Segnaposto testo 2">
            <a:extLst>
              <a:ext uri="{FF2B5EF4-FFF2-40B4-BE49-F238E27FC236}">
                <a16:creationId xmlns:a16="http://schemas.microsoft.com/office/drawing/2014/main" id="{76CB3827-E5C3-D4B1-02F3-8607DAC695E2}"/>
              </a:ext>
            </a:extLst>
          </p:cNvPr>
          <p:cNvSpPr txBox="1">
            <a:spLocks/>
          </p:cNvSpPr>
          <p:nvPr/>
        </p:nvSpPr>
        <p:spPr>
          <a:xfrm>
            <a:off x="116570" y="826135"/>
            <a:ext cx="8910860" cy="4320381"/>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it-IT" b="1"/>
              <a:t>Strutture di sede: </a:t>
            </a:r>
            <a:r>
              <a:rPr lang="it-IT" sz="1600"/>
              <a:t>AZIENDA AUSL della ROMAGNA - Sovrastruttura Chirurgia Toracica, UU.OO Forlì, Ravenna e Riccione.</a:t>
            </a:r>
          </a:p>
          <a:p>
            <a:pPr algn="just"/>
            <a:endParaRPr lang="it-IT" sz="1600"/>
          </a:p>
          <a:p>
            <a:pPr algn="just"/>
            <a:endParaRPr lang="it-IT" sz="700" b="1"/>
          </a:p>
          <a:p>
            <a:pPr algn="just"/>
            <a:r>
              <a:rPr lang="it-IT" b="1"/>
              <a:t>Strutture collegate: </a:t>
            </a:r>
            <a:r>
              <a:rPr lang="it-IT" sz="1600"/>
              <a:t>IRCCS POLICLINICO DI SANT’ORSOLA, BOLOGNA - Chirurgia Toracica.</a:t>
            </a:r>
          </a:p>
          <a:p>
            <a:pPr algn="just"/>
            <a:endParaRPr lang="it-IT" sz="1600"/>
          </a:p>
          <a:p>
            <a:pPr algn="just"/>
            <a:endParaRPr lang="it-IT" sz="100" b="1"/>
          </a:p>
          <a:p>
            <a:pPr algn="just"/>
            <a:r>
              <a:rPr lang="it-IT" b="1"/>
              <a:t>Strutture complementari: </a:t>
            </a:r>
          </a:p>
          <a:p>
            <a:pPr algn="just"/>
            <a:endParaRPr lang="it-IT" sz="1050" b="1"/>
          </a:p>
          <a:p>
            <a:pPr algn="just"/>
            <a:r>
              <a:rPr lang="it-IT" sz="1600"/>
              <a:t>- </a:t>
            </a:r>
            <a:r>
              <a:rPr lang="it-IT" sz="1600" b="1"/>
              <a:t>OSPEDALE "MORGAGNI-PIERANTONI" FORLI': </a:t>
            </a:r>
            <a:r>
              <a:rPr lang="it-IT" sz="1600"/>
              <a:t>Chirurgia Generale, Radiologia, Pneumologia, Chirurgia Vascolare, Anestesia e Rianimazione, Anatomia Patologica</a:t>
            </a:r>
          </a:p>
          <a:p>
            <a:pPr algn="just"/>
            <a:r>
              <a:rPr lang="it-IT" sz="1600"/>
              <a:t>- </a:t>
            </a:r>
            <a:r>
              <a:rPr lang="it-IT" sz="1600" b="1"/>
              <a:t>OSPEDALE "SANTA MARIA DELLE CROCI" RAVENNA</a:t>
            </a:r>
            <a:r>
              <a:rPr lang="it-IT" sz="1600"/>
              <a:t>: Chirurgia generale, Chirurgia Vascolare, Radiologia,   Anestesia e Rianimazione, Anatomia Patologica</a:t>
            </a:r>
          </a:p>
          <a:p>
            <a:pPr algn="just"/>
            <a:r>
              <a:rPr lang="it-IT" sz="1600"/>
              <a:t>- </a:t>
            </a:r>
            <a:r>
              <a:rPr lang="it-IT" sz="1600" b="1"/>
              <a:t>OSPEDALE "INFERMI" RIMINI:</a:t>
            </a:r>
            <a:r>
              <a:rPr lang="it-IT" sz="1600"/>
              <a:t> Chirurgia Vascolare</a:t>
            </a:r>
          </a:p>
          <a:p>
            <a:pPr algn="just"/>
            <a:r>
              <a:rPr lang="it-IT" sz="1600"/>
              <a:t>- </a:t>
            </a:r>
            <a:r>
              <a:rPr lang="it-IT" sz="1600" b="1"/>
              <a:t>ISTITUTO ORTOPEDICO RIZZOLI</a:t>
            </a:r>
            <a:r>
              <a:rPr lang="it-IT" sz="1600"/>
              <a:t>: Tutte le UU.OO e i Servizi </a:t>
            </a:r>
          </a:p>
          <a:p>
            <a:pPr algn="just"/>
            <a:r>
              <a:rPr lang="it-IT" sz="1600"/>
              <a:t>- </a:t>
            </a:r>
            <a:r>
              <a:rPr lang="it-IT" sz="1600" b="1"/>
              <a:t>OSPEDALE "CECCARINI" RICCIONE</a:t>
            </a:r>
            <a:r>
              <a:rPr lang="it-IT" sz="1600"/>
              <a:t>: Chirurgia Generale, Anestesia e Rianimazione</a:t>
            </a:r>
          </a:p>
          <a:p>
            <a:pPr algn="just"/>
            <a:r>
              <a:rPr lang="it-IT" sz="1600"/>
              <a:t> - </a:t>
            </a:r>
            <a:r>
              <a:rPr lang="it-IT" sz="1600" b="1"/>
              <a:t>OSPEDALE "MAURIZIO BUFALINI" CESENA</a:t>
            </a:r>
            <a:r>
              <a:rPr lang="it-IT" sz="1600"/>
              <a:t>: Radiologia, Chirurgia Vascolare</a:t>
            </a:r>
          </a:p>
          <a:p>
            <a:pPr algn="just"/>
            <a:r>
              <a:rPr lang="it-IT" sz="1600"/>
              <a:t>- </a:t>
            </a:r>
            <a:r>
              <a:rPr lang="it-IT" sz="1600" b="1"/>
              <a:t>AZIENDA USL BOLOGNA (Ospedale Bellaria, Ospedale Maggiore): </a:t>
            </a:r>
            <a:r>
              <a:rPr lang="it-IT" sz="1600"/>
              <a:t>Tutte le UU.OO e i Servizi</a:t>
            </a:r>
          </a:p>
          <a:p>
            <a:pPr algn="just"/>
            <a:r>
              <a:rPr lang="it-IT" sz="1600"/>
              <a:t>- </a:t>
            </a:r>
            <a:r>
              <a:rPr lang="it-IT" sz="1600" b="1"/>
              <a:t>VILLA MARIA CECILIA HOSPITAL</a:t>
            </a:r>
            <a:r>
              <a:rPr lang="it-IT" sz="1600"/>
              <a:t>: Cardiochirurgia</a:t>
            </a:r>
          </a:p>
          <a:p>
            <a:pPr algn="just"/>
            <a:r>
              <a:rPr lang="it-IT" sz="1600"/>
              <a:t>- </a:t>
            </a:r>
            <a:r>
              <a:rPr lang="it-IT" sz="1600" b="1"/>
              <a:t>IRCCS POLICLINICO DI SANT’ORSOLA BOLOGNA</a:t>
            </a:r>
            <a:r>
              <a:rPr lang="it-IT" sz="1600"/>
              <a:t>: Tutte le UU.OO e i Servizi</a:t>
            </a:r>
            <a:endParaRPr lang="it-IT" dirty="0"/>
          </a:p>
        </p:txBody>
      </p:sp>
    </p:spTree>
    <p:extLst>
      <p:ext uri="{BB962C8B-B14F-4D97-AF65-F5344CB8AC3E}">
        <p14:creationId xmlns:p14="http://schemas.microsoft.com/office/powerpoint/2010/main" val="86024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BBDBA-02F2-510F-7163-55FFCEBDD6BC}"/>
            </a:ext>
          </a:extLst>
        </p:cNvPr>
        <p:cNvGrpSpPr/>
        <p:nvPr/>
      </p:nvGrpSpPr>
      <p:grpSpPr>
        <a:xfrm>
          <a:off x="0" y="0"/>
          <a:ext cx="0" cy="0"/>
          <a:chOff x="0" y="0"/>
          <a:chExt cx="0" cy="0"/>
        </a:xfrm>
      </p:grpSpPr>
      <p:sp>
        <p:nvSpPr>
          <p:cNvPr id="6" name="Segnaposto testo 1">
            <a:extLst>
              <a:ext uri="{FF2B5EF4-FFF2-40B4-BE49-F238E27FC236}">
                <a16:creationId xmlns:a16="http://schemas.microsoft.com/office/drawing/2014/main" id="{50B3871F-4D62-1DC4-5714-7F4A183F95E2}"/>
              </a:ext>
            </a:extLst>
          </p:cNvPr>
          <p:cNvSpPr>
            <a:spLocks noGrp="1"/>
          </p:cNvSpPr>
          <p:nvPr>
            <p:ph type="body" sz="quarter" idx="10"/>
          </p:nvPr>
        </p:nvSpPr>
        <p:spPr>
          <a:xfrm>
            <a:off x="359569" y="764704"/>
            <a:ext cx="8424862" cy="432047"/>
          </a:xfrm>
        </p:spPr>
        <p:txBody>
          <a:bodyPr/>
          <a:lstStyle/>
          <a:p>
            <a:pPr algn="ctr"/>
            <a:r>
              <a:rPr lang="it-IT" dirty="0"/>
              <a:t>Skills da raggiungere secondo il D.I. 68/2015 – PARTE 1</a:t>
            </a:r>
          </a:p>
        </p:txBody>
      </p:sp>
      <p:sp>
        <p:nvSpPr>
          <p:cNvPr id="7" name="Segnaposto testo 2">
            <a:extLst>
              <a:ext uri="{FF2B5EF4-FFF2-40B4-BE49-F238E27FC236}">
                <a16:creationId xmlns:a16="http://schemas.microsoft.com/office/drawing/2014/main" id="{2A56FD73-B167-D7CE-4246-970EC9C9A0E1}"/>
              </a:ext>
            </a:extLst>
          </p:cNvPr>
          <p:cNvSpPr>
            <a:spLocks noGrp="1"/>
          </p:cNvSpPr>
          <p:nvPr>
            <p:ph type="body" sz="quarter" idx="11"/>
          </p:nvPr>
        </p:nvSpPr>
        <p:spPr>
          <a:xfrm>
            <a:off x="827584" y="1556792"/>
            <a:ext cx="7740352" cy="3212975"/>
          </a:xfrm>
        </p:spPr>
        <p:txBody>
          <a:bodyPr/>
          <a:lstStyle/>
          <a:p>
            <a:pPr marL="285750" indent="-285750" algn="just">
              <a:buFont typeface="Arial" panose="020B0604020202020204" pitchFamily="34" charset="0"/>
              <a:buChar char="•"/>
            </a:pPr>
            <a:r>
              <a:rPr lang="it-IT" sz="1600" b="1" dirty="0"/>
              <a:t>Obiettivi di base: </a:t>
            </a:r>
            <a:r>
              <a:rPr lang="it-IT" sz="1600" dirty="0"/>
              <a:t>lo specializzando deve apprendere conoscenze approfondite di anatomia, fisiopatologia, anatomia patologica del torace e degli organi in esso contenuto; conoscenze per la valutazione epidemiologica, la sistematizzazione dei dati clinici, anche mediante sistemi informatici.</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b="1" dirty="0"/>
              <a:t>Obiettivi formativi della tipologia della Scuola:</a:t>
            </a:r>
          </a:p>
          <a:p>
            <a:pPr algn="just"/>
            <a:r>
              <a:rPr lang="it-IT" sz="1600" dirty="0"/>
              <a:t>- apprendimento progressivo dei contenuti dottrinari, scientifici e didattico-formativi della chirurgia toracica, nonché dell’attività assistenziale ad essa congrua nel campo della chirurgia toracica e mini-invasiva</a:t>
            </a:r>
          </a:p>
          <a:p>
            <a:pPr algn="just"/>
            <a:r>
              <a:rPr lang="it-IT" sz="1600" dirty="0"/>
              <a:t>- acquisizione delle conoscenze semeiologiche, delle metodologie di laboratorio e strumentali per attuare i procedimenti diagnostici e terapeutici delle malattie di interesse chirurgico del torace e degli organi in esso contenuti</a:t>
            </a:r>
          </a:p>
          <a:p>
            <a:pPr algn="just"/>
            <a:r>
              <a:rPr lang="it-IT" sz="1600" dirty="0"/>
              <a:t>- acquisizione della padronanza delle tecniche chirurgiche, comprese quelle relative alla chirurgia toracica oncologica, alla chirurgia toracica d’urgenza e di emergenza e alla chirurgia dei trapianti di polmone.</a:t>
            </a:r>
          </a:p>
        </p:txBody>
      </p:sp>
    </p:spTree>
    <p:extLst>
      <p:ext uri="{BB962C8B-B14F-4D97-AF65-F5344CB8AC3E}">
        <p14:creationId xmlns:p14="http://schemas.microsoft.com/office/powerpoint/2010/main" val="324416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a:extLst>
              <a:ext uri="{FF2B5EF4-FFF2-40B4-BE49-F238E27FC236}">
                <a16:creationId xmlns:a16="http://schemas.microsoft.com/office/drawing/2014/main" id="{113849FD-5CEE-470C-45AA-C5CA2193FA4F}"/>
              </a:ext>
            </a:extLst>
          </p:cNvPr>
          <p:cNvSpPr>
            <a:spLocks noGrp="1"/>
          </p:cNvSpPr>
          <p:nvPr>
            <p:ph type="body" sz="quarter" idx="10"/>
          </p:nvPr>
        </p:nvSpPr>
        <p:spPr>
          <a:xfrm>
            <a:off x="359569" y="620688"/>
            <a:ext cx="8424862" cy="432047"/>
          </a:xfrm>
        </p:spPr>
        <p:txBody>
          <a:bodyPr/>
          <a:lstStyle/>
          <a:p>
            <a:pPr algn="ctr"/>
            <a:r>
              <a:rPr lang="it-IT" dirty="0"/>
              <a:t>Skills da raggiungere secondo il D.I. 68/2015 – PARTE 2</a:t>
            </a:r>
          </a:p>
        </p:txBody>
      </p:sp>
      <p:sp>
        <p:nvSpPr>
          <p:cNvPr id="7" name="Segnaposto testo 2">
            <a:extLst>
              <a:ext uri="{FF2B5EF4-FFF2-40B4-BE49-F238E27FC236}">
                <a16:creationId xmlns:a16="http://schemas.microsoft.com/office/drawing/2014/main" id="{31923D1C-7983-183C-91B3-C87F7210DC2B}"/>
              </a:ext>
            </a:extLst>
          </p:cNvPr>
          <p:cNvSpPr>
            <a:spLocks noGrp="1"/>
          </p:cNvSpPr>
          <p:nvPr>
            <p:ph type="body" sz="quarter" idx="11"/>
          </p:nvPr>
        </p:nvSpPr>
        <p:spPr>
          <a:xfrm>
            <a:off x="524362" y="1268760"/>
            <a:ext cx="8244408" cy="5949279"/>
          </a:xfrm>
        </p:spPr>
        <p:txBody>
          <a:bodyPr/>
          <a:lstStyle/>
          <a:p>
            <a:pPr marL="285750" indent="-285750" algn="just">
              <a:buFont typeface="Arial" panose="020B0604020202020204" pitchFamily="34" charset="0"/>
              <a:buChar char="•"/>
            </a:pPr>
            <a:r>
              <a:rPr lang="it-IT" sz="1600" b="1" dirty="0"/>
              <a:t>Obiettivi affini o integrativi: </a:t>
            </a:r>
          </a:p>
          <a:p>
            <a:pPr marL="285750" indent="-285750" algn="just">
              <a:buFontTx/>
              <a:buChar char="-"/>
            </a:pPr>
            <a:r>
              <a:rPr lang="it-IT" sz="1600" dirty="0"/>
              <a:t>conoscenze di base ed esperienza necessaria per riconoscere e, per quanto di competenza, trattare le patologie riferibili all’ambito di altre specialità, particolarmente nelle situazioni di indifferibilità del trattamento. Deve raggiungere la capacità di inquadrare in modo complessivo i problemi multi-specialistici definendo correttamente le priorità di trattamento in presenza di patologie e lesioni multiple.</a:t>
            </a:r>
          </a:p>
          <a:p>
            <a:pPr algn="just"/>
            <a:endParaRPr lang="it-IT" sz="1600" dirty="0"/>
          </a:p>
          <a:p>
            <a:pPr marL="285750" indent="-285750" algn="just">
              <a:buFont typeface="Arial" panose="020B0604020202020204" pitchFamily="34" charset="0"/>
              <a:buChar char="•"/>
            </a:pPr>
            <a:r>
              <a:rPr lang="it-IT" sz="1600" b="1" dirty="0"/>
              <a:t>Sono attività professionalizzanti obbligatorie </a:t>
            </a:r>
            <a:r>
              <a:rPr lang="it-IT" sz="1600" dirty="0"/>
              <a:t>per il raggiungimento delle finalità della tipologia:</a:t>
            </a:r>
          </a:p>
          <a:p>
            <a:pPr algn="just"/>
            <a:r>
              <a:rPr lang="it-IT" sz="1600" dirty="0"/>
              <a:t>Partecipazione come operatore ad almeno 250 interventi di cui, come primo operatore:</a:t>
            </a:r>
          </a:p>
          <a:p>
            <a:pPr algn="just"/>
            <a:r>
              <a:rPr lang="it-IT" sz="1600" dirty="0"/>
              <a:t>- 10 interventi di alta chirurgia</a:t>
            </a:r>
          </a:p>
          <a:p>
            <a:pPr algn="just"/>
            <a:r>
              <a:rPr lang="it-IT" sz="1600" dirty="0"/>
              <a:t>- 30 di media chirurgia </a:t>
            </a:r>
          </a:p>
          <a:p>
            <a:pPr algn="just"/>
            <a:r>
              <a:rPr lang="it-IT" sz="1600" dirty="0"/>
              <a:t>- 80 di piccola chirurgia</a:t>
            </a:r>
          </a:p>
          <a:p>
            <a:pPr algn="just"/>
            <a:r>
              <a:rPr lang="it-IT" sz="1600" b="0" i="0" u="none" strike="noStrike" baseline="0" dirty="0">
                <a:solidFill>
                  <a:srgbClr val="000000"/>
                </a:solidFill>
              </a:rPr>
              <a:t>Lo specializzando deve avere prestato assistenza diretta per almeno due semestri complessivi in  chirurgia generale, d’urgenza, pronto soccorso e del trauma, in anestesia e rianimazione e nelle  chirurgie specialistiche previste dall’ordinamento secondo le modalità definite dal Consiglio della  Scuola.</a:t>
            </a:r>
            <a:endParaRPr lang="it-IT" sz="1600" dirty="0"/>
          </a:p>
          <a:p>
            <a:pPr algn="just"/>
            <a:endParaRPr lang="it-IT" sz="1600" dirty="0"/>
          </a:p>
        </p:txBody>
      </p:sp>
    </p:spTree>
    <p:extLst>
      <p:ext uri="{BB962C8B-B14F-4D97-AF65-F5344CB8AC3E}">
        <p14:creationId xmlns:p14="http://schemas.microsoft.com/office/powerpoint/2010/main" val="414116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82628BC-6F1D-4F16-90AC-9385A01D748E}"/>
              </a:ext>
            </a:extLst>
          </p:cNvPr>
          <p:cNvSpPr>
            <a:spLocks noGrp="1"/>
          </p:cNvSpPr>
          <p:nvPr>
            <p:ph type="body" sz="quarter" idx="10"/>
          </p:nvPr>
        </p:nvSpPr>
        <p:spPr/>
        <p:txBody>
          <a:bodyPr/>
          <a:lstStyle/>
          <a:p>
            <a:pPr algn="ctr"/>
            <a:r>
              <a:rPr lang="it-IT" dirty="0"/>
              <a:t>Sbocchi occupazionali</a:t>
            </a:r>
          </a:p>
          <a:p>
            <a:endParaRPr lang="it-IT" dirty="0"/>
          </a:p>
        </p:txBody>
      </p:sp>
      <p:sp>
        <p:nvSpPr>
          <p:cNvPr id="3" name="Segnaposto testo 2">
            <a:extLst>
              <a:ext uri="{FF2B5EF4-FFF2-40B4-BE49-F238E27FC236}">
                <a16:creationId xmlns:a16="http://schemas.microsoft.com/office/drawing/2014/main" id="{996D2ED6-765D-4E1A-B2CB-C673060D590A}"/>
              </a:ext>
            </a:extLst>
          </p:cNvPr>
          <p:cNvSpPr>
            <a:spLocks noGrp="1"/>
          </p:cNvSpPr>
          <p:nvPr>
            <p:ph type="body" sz="quarter" idx="11"/>
          </p:nvPr>
        </p:nvSpPr>
        <p:spPr/>
        <p:txBody>
          <a:bodyPr/>
          <a:lstStyle/>
          <a:p>
            <a:pPr marL="285750" indent="-285750">
              <a:buFont typeface="Arial" panose="020B0604020202020204" pitchFamily="34" charset="0"/>
              <a:buChar char="•"/>
            </a:pPr>
            <a:r>
              <a:rPr lang="it-IT" dirty="0"/>
              <a:t>Concorsi pubblici presso aziende sanitarie;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Concorsi in strutture private;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Sovrapposizione dell’ultimo anno con Corso di Dottorato di Ricerca (sbocco accademico, terzo settore)</a:t>
            </a:r>
          </a:p>
          <a:p>
            <a:pPr marL="285750" indent="-285750">
              <a:buFont typeface="Arial" panose="020B0604020202020204" pitchFamily="34" charset="0"/>
              <a:buChar char="•"/>
            </a:pPr>
            <a:endParaRPr lang="it-IT" dirty="0"/>
          </a:p>
          <a:p>
            <a:endParaRPr lang="it-IT" dirty="0"/>
          </a:p>
          <a:p>
            <a:endParaRPr lang="it-IT" dirty="0"/>
          </a:p>
          <a:p>
            <a:endParaRPr lang="it-IT" dirty="0"/>
          </a:p>
        </p:txBody>
      </p:sp>
    </p:spTree>
    <p:extLst>
      <p:ext uri="{BB962C8B-B14F-4D97-AF65-F5344CB8AC3E}">
        <p14:creationId xmlns:p14="http://schemas.microsoft.com/office/powerpoint/2010/main" val="2678738103"/>
      </p:ext>
    </p:extLst>
  </p:cSld>
  <p:clrMapOvr>
    <a:masterClrMapping/>
  </p:clrMapOvr>
</p:sld>
</file>

<file path=ppt/theme/theme1.xml><?xml version="1.0" encoding="utf-8"?>
<a:theme xmlns:a="http://schemas.openxmlformats.org/drawingml/2006/main" name="COPERTINA">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950</Words>
  <Application>Microsoft Office PowerPoint</Application>
  <PresentationFormat>Presentazione su schermo (4:3)</PresentationFormat>
  <Paragraphs>109</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11</vt:i4>
      </vt:variant>
    </vt:vector>
  </HeadingPairs>
  <TitlesOfParts>
    <vt:vector size="18" baseType="lpstr">
      <vt:lpstr>Arial</vt:lpstr>
      <vt:lpstr>Calibri</vt:lpstr>
      <vt:lpstr>Century Gothic</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Francesca Manicardi</cp:lastModifiedBy>
  <cp:revision>71</cp:revision>
  <dcterms:created xsi:type="dcterms:W3CDTF">2017-11-13T10:11:35Z</dcterms:created>
  <dcterms:modified xsi:type="dcterms:W3CDTF">2025-05-26T07:23:55Z</dcterms:modified>
</cp:coreProperties>
</file>